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
  </p:notesMasterIdLst>
  <p:sldIdLst>
    <p:sldId id="256" r:id="rId2"/>
    <p:sldId id="257" r:id="rId3"/>
    <p:sldId id="258" r:id="rId4"/>
    <p:sldId id="260" r:id="rId5"/>
    <p:sldId id="265" r:id="rId6"/>
    <p:sldId id="261" r:id="rId7"/>
    <p:sldId id="262" r:id="rId8"/>
    <p:sldId id="263" r:id="rId9"/>
    <p:sldId id="264" r:id="rId10"/>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791" autoAdjust="0"/>
  </p:normalViewPr>
  <p:slideViewPr>
    <p:cSldViewPr snapToGrid="0">
      <p:cViewPr varScale="1">
        <p:scale>
          <a:sx n="69" d="100"/>
          <a:sy n="69" d="100"/>
        </p:scale>
        <p:origin x="1234"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ata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png"/><Relationship Id="rId7" Type="http://schemas.openxmlformats.org/officeDocument/2006/relationships/image" Target="../media/image36.png"/><Relationship Id="rId12" Type="http://schemas.openxmlformats.org/officeDocument/2006/relationships/image" Target="../media/image19.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5.svg"/><Relationship Id="rId11" Type="http://schemas.openxmlformats.org/officeDocument/2006/relationships/image" Target="../media/image18.png"/><Relationship Id="rId5" Type="http://schemas.openxmlformats.org/officeDocument/2006/relationships/image" Target="../media/image34.png"/><Relationship Id="rId10" Type="http://schemas.openxmlformats.org/officeDocument/2006/relationships/image" Target="../media/image27.svg"/><Relationship Id="rId4" Type="http://schemas.openxmlformats.org/officeDocument/2006/relationships/image" Target="../media/image3.svg"/><Relationship Id="rId9"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png"/><Relationship Id="rId7" Type="http://schemas.openxmlformats.org/officeDocument/2006/relationships/image" Target="../media/image36.png"/><Relationship Id="rId12" Type="http://schemas.openxmlformats.org/officeDocument/2006/relationships/image" Target="../media/image19.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5.svg"/><Relationship Id="rId11" Type="http://schemas.openxmlformats.org/officeDocument/2006/relationships/image" Target="../media/image18.png"/><Relationship Id="rId5" Type="http://schemas.openxmlformats.org/officeDocument/2006/relationships/image" Target="../media/image34.png"/><Relationship Id="rId10" Type="http://schemas.openxmlformats.org/officeDocument/2006/relationships/image" Target="../media/image27.svg"/><Relationship Id="rId4" Type="http://schemas.openxmlformats.org/officeDocument/2006/relationships/image" Target="../media/image3.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7A2395-06F5-4C4C-A63F-AFDFA301E7D3}"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BB116995-75CB-49D4-9627-C32F4064813C}">
      <dgm:prSet/>
      <dgm:spPr/>
      <dgm:t>
        <a:bodyPr/>
        <a:lstStyle/>
        <a:p>
          <a:pPr>
            <a:lnSpc>
              <a:spcPct val="100000"/>
            </a:lnSpc>
          </a:pPr>
          <a:r>
            <a:rPr lang="en-SE"/>
            <a:t>Comprehensive Cultural Shift</a:t>
          </a:r>
          <a:endParaRPr lang="en-US"/>
        </a:p>
      </dgm:t>
    </dgm:pt>
    <dgm:pt modelId="{658A4AD5-55D8-46CA-B66E-203F300615B6}" type="parTrans" cxnId="{45F5E4B0-286B-438D-B625-6C1BEF11AB07}">
      <dgm:prSet/>
      <dgm:spPr/>
      <dgm:t>
        <a:bodyPr/>
        <a:lstStyle/>
        <a:p>
          <a:endParaRPr lang="en-US"/>
        </a:p>
      </dgm:t>
    </dgm:pt>
    <dgm:pt modelId="{B29C6103-BF21-4C40-A469-406919A3271D}" type="sibTrans" cxnId="{45F5E4B0-286B-438D-B625-6C1BEF11AB07}">
      <dgm:prSet/>
      <dgm:spPr/>
      <dgm:t>
        <a:bodyPr/>
        <a:lstStyle/>
        <a:p>
          <a:endParaRPr lang="en-US"/>
        </a:p>
      </dgm:t>
    </dgm:pt>
    <dgm:pt modelId="{8F9237C1-AB83-4AED-A031-575EE6F0ACC2}">
      <dgm:prSet/>
      <dgm:spPr/>
      <dgm:t>
        <a:bodyPr/>
        <a:lstStyle/>
        <a:p>
          <a:pPr>
            <a:lnSpc>
              <a:spcPct val="100000"/>
            </a:lnSpc>
          </a:pPr>
          <a:r>
            <a:rPr lang="en-SE"/>
            <a:t>Strategic Asset</a:t>
          </a:r>
          <a:endParaRPr lang="en-US"/>
        </a:p>
      </dgm:t>
    </dgm:pt>
    <dgm:pt modelId="{1F6C77C3-48A8-4E8A-8224-477BA5826731}" type="parTrans" cxnId="{E13B747B-20DF-4BA5-B67E-90B9A80BE19D}">
      <dgm:prSet/>
      <dgm:spPr/>
      <dgm:t>
        <a:bodyPr/>
        <a:lstStyle/>
        <a:p>
          <a:endParaRPr lang="en-US"/>
        </a:p>
      </dgm:t>
    </dgm:pt>
    <dgm:pt modelId="{E5625F67-9872-443C-BD8F-DB47FFC4729E}" type="sibTrans" cxnId="{E13B747B-20DF-4BA5-B67E-90B9A80BE19D}">
      <dgm:prSet/>
      <dgm:spPr/>
      <dgm:t>
        <a:bodyPr/>
        <a:lstStyle/>
        <a:p>
          <a:endParaRPr lang="en-US"/>
        </a:p>
      </dgm:t>
    </dgm:pt>
    <dgm:pt modelId="{89A3DFD4-34F4-4885-9B18-191F2F422C49}">
      <dgm:prSet/>
      <dgm:spPr/>
      <dgm:t>
        <a:bodyPr/>
        <a:lstStyle/>
        <a:p>
          <a:pPr>
            <a:lnSpc>
              <a:spcPct val="100000"/>
            </a:lnSpc>
          </a:pPr>
          <a:r>
            <a:rPr lang="en-SE"/>
            <a:t>Evidence-Based Decision-Making</a:t>
          </a:r>
          <a:endParaRPr lang="en-US"/>
        </a:p>
      </dgm:t>
    </dgm:pt>
    <dgm:pt modelId="{DE5F2F35-4F92-4FBB-AC43-D51C6D44884B}" type="parTrans" cxnId="{AB9AB696-64A7-4F8A-99B4-5356C2A25795}">
      <dgm:prSet/>
      <dgm:spPr/>
      <dgm:t>
        <a:bodyPr/>
        <a:lstStyle/>
        <a:p>
          <a:endParaRPr lang="en-US"/>
        </a:p>
      </dgm:t>
    </dgm:pt>
    <dgm:pt modelId="{787EB3D9-7A04-4738-9FB0-758B7ED96099}" type="sibTrans" cxnId="{AB9AB696-64A7-4F8A-99B4-5356C2A25795}">
      <dgm:prSet/>
      <dgm:spPr/>
      <dgm:t>
        <a:bodyPr/>
        <a:lstStyle/>
        <a:p>
          <a:endParaRPr lang="en-US"/>
        </a:p>
      </dgm:t>
    </dgm:pt>
    <dgm:pt modelId="{D18C9F21-5224-401C-B22F-C5CEFDCFBDED}">
      <dgm:prSet/>
      <dgm:spPr/>
      <dgm:t>
        <a:bodyPr/>
        <a:lstStyle/>
        <a:p>
          <a:pPr>
            <a:lnSpc>
              <a:spcPct val="100000"/>
            </a:lnSpc>
          </a:pPr>
          <a:r>
            <a:rPr lang="en-SE"/>
            <a:t>Shift in Mindset</a:t>
          </a:r>
          <a:endParaRPr lang="en-US"/>
        </a:p>
      </dgm:t>
    </dgm:pt>
    <dgm:pt modelId="{738AA794-2B7B-4B79-825C-3B5F0AF26C7F}" type="parTrans" cxnId="{2CED51C4-7E26-43E9-A5A9-EF788056AEBA}">
      <dgm:prSet/>
      <dgm:spPr/>
      <dgm:t>
        <a:bodyPr/>
        <a:lstStyle/>
        <a:p>
          <a:endParaRPr lang="en-US"/>
        </a:p>
      </dgm:t>
    </dgm:pt>
    <dgm:pt modelId="{F6CAE69E-7973-4DCC-9E02-6FDF438DA8C9}" type="sibTrans" cxnId="{2CED51C4-7E26-43E9-A5A9-EF788056AEBA}">
      <dgm:prSet/>
      <dgm:spPr/>
      <dgm:t>
        <a:bodyPr/>
        <a:lstStyle/>
        <a:p>
          <a:endParaRPr lang="en-US"/>
        </a:p>
      </dgm:t>
    </dgm:pt>
    <dgm:pt modelId="{5EC724BB-5091-4F52-8DB9-967B15FD1FED}">
      <dgm:prSet/>
      <dgm:spPr/>
      <dgm:t>
        <a:bodyPr/>
        <a:lstStyle/>
        <a:p>
          <a:pPr>
            <a:lnSpc>
              <a:spcPct val="100000"/>
            </a:lnSpc>
          </a:pPr>
          <a:r>
            <a:rPr lang="en-SE"/>
            <a:t>Data as Decision-Making DNA</a:t>
          </a:r>
          <a:endParaRPr lang="en-US"/>
        </a:p>
      </dgm:t>
    </dgm:pt>
    <dgm:pt modelId="{BBFF9CA0-E975-432D-ACA2-586D2ED63947}" type="parTrans" cxnId="{C00FF888-C8E4-4AE4-A269-B7D3F942BFB5}">
      <dgm:prSet/>
      <dgm:spPr/>
      <dgm:t>
        <a:bodyPr/>
        <a:lstStyle/>
        <a:p>
          <a:endParaRPr lang="en-US"/>
        </a:p>
      </dgm:t>
    </dgm:pt>
    <dgm:pt modelId="{76EF4E34-6A28-49E5-A6AB-14A66A645E60}" type="sibTrans" cxnId="{C00FF888-C8E4-4AE4-A269-B7D3F942BFB5}">
      <dgm:prSet/>
      <dgm:spPr/>
      <dgm:t>
        <a:bodyPr/>
        <a:lstStyle/>
        <a:p>
          <a:endParaRPr lang="en-US"/>
        </a:p>
      </dgm:t>
    </dgm:pt>
    <dgm:pt modelId="{54311C4E-61D9-4118-813E-CD8ADDBD9FEE}" type="pres">
      <dgm:prSet presAssocID="{CA7A2395-06F5-4C4C-A63F-AFDFA301E7D3}" presName="root" presStyleCnt="0">
        <dgm:presLayoutVars>
          <dgm:dir/>
          <dgm:resizeHandles val="exact"/>
        </dgm:presLayoutVars>
      </dgm:prSet>
      <dgm:spPr/>
    </dgm:pt>
    <dgm:pt modelId="{A0F1D384-25C5-46F4-AAC2-851981E9357B}" type="pres">
      <dgm:prSet presAssocID="{BB116995-75CB-49D4-9627-C32F4064813C}" presName="compNode" presStyleCnt="0"/>
      <dgm:spPr/>
    </dgm:pt>
    <dgm:pt modelId="{CD2E0FB2-2ABF-4A5A-983A-5DF31427188C}" type="pres">
      <dgm:prSet presAssocID="{BB116995-75CB-49D4-9627-C32F4064813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andshake"/>
        </a:ext>
      </dgm:extLst>
    </dgm:pt>
    <dgm:pt modelId="{D5D75D42-6B35-47D8-B1D0-24F71B8367E7}" type="pres">
      <dgm:prSet presAssocID="{BB116995-75CB-49D4-9627-C32F4064813C}" presName="spaceRect" presStyleCnt="0"/>
      <dgm:spPr/>
    </dgm:pt>
    <dgm:pt modelId="{6264A7BB-76B0-43DB-ABC3-F3E6083EED9A}" type="pres">
      <dgm:prSet presAssocID="{BB116995-75CB-49D4-9627-C32F4064813C}" presName="textRect" presStyleLbl="revTx" presStyleIdx="0" presStyleCnt="5">
        <dgm:presLayoutVars>
          <dgm:chMax val="1"/>
          <dgm:chPref val="1"/>
        </dgm:presLayoutVars>
      </dgm:prSet>
      <dgm:spPr/>
    </dgm:pt>
    <dgm:pt modelId="{08A39A80-A0CA-43E2-A710-E03060478F0A}" type="pres">
      <dgm:prSet presAssocID="{B29C6103-BF21-4C40-A469-406919A3271D}" presName="sibTrans" presStyleCnt="0"/>
      <dgm:spPr/>
    </dgm:pt>
    <dgm:pt modelId="{6F3ACE36-58DE-44F1-B1C3-2CB292419626}" type="pres">
      <dgm:prSet presAssocID="{8F9237C1-AB83-4AED-A031-575EE6F0ACC2}" presName="compNode" presStyleCnt="0"/>
      <dgm:spPr/>
    </dgm:pt>
    <dgm:pt modelId="{98C3A398-2F1D-42FA-AD76-515CF5AB769A}" type="pres">
      <dgm:prSet presAssocID="{8F9237C1-AB83-4AED-A031-575EE6F0ACC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F32EB825-526D-47F9-A311-98D78FD41CB9}" type="pres">
      <dgm:prSet presAssocID="{8F9237C1-AB83-4AED-A031-575EE6F0ACC2}" presName="spaceRect" presStyleCnt="0"/>
      <dgm:spPr/>
    </dgm:pt>
    <dgm:pt modelId="{711B5F01-5720-4E00-8AAF-4E8AC0CAF576}" type="pres">
      <dgm:prSet presAssocID="{8F9237C1-AB83-4AED-A031-575EE6F0ACC2}" presName="textRect" presStyleLbl="revTx" presStyleIdx="1" presStyleCnt="5">
        <dgm:presLayoutVars>
          <dgm:chMax val="1"/>
          <dgm:chPref val="1"/>
        </dgm:presLayoutVars>
      </dgm:prSet>
      <dgm:spPr/>
    </dgm:pt>
    <dgm:pt modelId="{14AF8E87-F93C-47F7-B6AC-C98F76767F56}" type="pres">
      <dgm:prSet presAssocID="{E5625F67-9872-443C-BD8F-DB47FFC4729E}" presName="sibTrans" presStyleCnt="0"/>
      <dgm:spPr/>
    </dgm:pt>
    <dgm:pt modelId="{C7458D6F-CBDF-4553-8D9C-492ACD2DE300}" type="pres">
      <dgm:prSet presAssocID="{89A3DFD4-34F4-4885-9B18-191F2F422C49}" presName="compNode" presStyleCnt="0"/>
      <dgm:spPr/>
    </dgm:pt>
    <dgm:pt modelId="{07922520-C7B6-4856-943D-2DFED3DEEA9A}" type="pres">
      <dgm:prSet presAssocID="{89A3DFD4-34F4-4885-9B18-191F2F422C4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431922E3-DA7F-4ABB-9673-B1F2F137FEDD}" type="pres">
      <dgm:prSet presAssocID="{89A3DFD4-34F4-4885-9B18-191F2F422C49}" presName="spaceRect" presStyleCnt="0"/>
      <dgm:spPr/>
    </dgm:pt>
    <dgm:pt modelId="{DB585CE1-6977-4C6E-8D19-9C801C7C9FBA}" type="pres">
      <dgm:prSet presAssocID="{89A3DFD4-34F4-4885-9B18-191F2F422C49}" presName="textRect" presStyleLbl="revTx" presStyleIdx="2" presStyleCnt="5">
        <dgm:presLayoutVars>
          <dgm:chMax val="1"/>
          <dgm:chPref val="1"/>
        </dgm:presLayoutVars>
      </dgm:prSet>
      <dgm:spPr/>
    </dgm:pt>
    <dgm:pt modelId="{83A5F6A8-1D63-4293-AAE5-2A83638DEEC5}" type="pres">
      <dgm:prSet presAssocID="{787EB3D9-7A04-4738-9FB0-758B7ED96099}" presName="sibTrans" presStyleCnt="0"/>
      <dgm:spPr/>
    </dgm:pt>
    <dgm:pt modelId="{E54B674C-ED51-481D-8E73-0B5159B3A2F4}" type="pres">
      <dgm:prSet presAssocID="{D18C9F21-5224-401C-B22F-C5CEFDCFBDED}" presName="compNode" presStyleCnt="0"/>
      <dgm:spPr/>
    </dgm:pt>
    <dgm:pt modelId="{69AF68F9-CB96-45CC-A38E-9C9125E9C45B}" type="pres">
      <dgm:prSet presAssocID="{D18C9F21-5224-401C-B22F-C5CEFDCFBDE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rain in head"/>
        </a:ext>
      </dgm:extLst>
    </dgm:pt>
    <dgm:pt modelId="{0FCA4C45-B0B0-4D46-BBE3-308FDE962D3E}" type="pres">
      <dgm:prSet presAssocID="{D18C9F21-5224-401C-B22F-C5CEFDCFBDED}" presName="spaceRect" presStyleCnt="0"/>
      <dgm:spPr/>
    </dgm:pt>
    <dgm:pt modelId="{2542E3C8-7631-40C1-9D5F-9B9B8291C812}" type="pres">
      <dgm:prSet presAssocID="{D18C9F21-5224-401C-B22F-C5CEFDCFBDED}" presName="textRect" presStyleLbl="revTx" presStyleIdx="3" presStyleCnt="5">
        <dgm:presLayoutVars>
          <dgm:chMax val="1"/>
          <dgm:chPref val="1"/>
        </dgm:presLayoutVars>
      </dgm:prSet>
      <dgm:spPr/>
    </dgm:pt>
    <dgm:pt modelId="{BB3BCEA6-A4C4-4FDD-8734-309045559DCB}" type="pres">
      <dgm:prSet presAssocID="{F6CAE69E-7973-4DCC-9E02-6FDF438DA8C9}" presName="sibTrans" presStyleCnt="0"/>
      <dgm:spPr/>
    </dgm:pt>
    <dgm:pt modelId="{A9D1AF09-BDED-4548-83E4-67FB6937942A}" type="pres">
      <dgm:prSet presAssocID="{5EC724BB-5091-4F52-8DB9-967B15FD1FED}" presName="compNode" presStyleCnt="0"/>
      <dgm:spPr/>
    </dgm:pt>
    <dgm:pt modelId="{1B862C2F-C93D-4F57-A963-CEDFEDAD7F99}" type="pres">
      <dgm:prSet presAssocID="{5EC724BB-5091-4F52-8DB9-967B15FD1FE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NA"/>
        </a:ext>
      </dgm:extLst>
    </dgm:pt>
    <dgm:pt modelId="{03AB3DFC-5293-4420-AB34-5D53BD3CB92F}" type="pres">
      <dgm:prSet presAssocID="{5EC724BB-5091-4F52-8DB9-967B15FD1FED}" presName="spaceRect" presStyleCnt="0"/>
      <dgm:spPr/>
    </dgm:pt>
    <dgm:pt modelId="{F2D79962-724A-45B7-B048-96604FF0E54C}" type="pres">
      <dgm:prSet presAssocID="{5EC724BB-5091-4F52-8DB9-967B15FD1FED}" presName="textRect" presStyleLbl="revTx" presStyleIdx="4" presStyleCnt="5">
        <dgm:presLayoutVars>
          <dgm:chMax val="1"/>
          <dgm:chPref val="1"/>
        </dgm:presLayoutVars>
      </dgm:prSet>
      <dgm:spPr/>
    </dgm:pt>
  </dgm:ptLst>
  <dgm:cxnLst>
    <dgm:cxn modelId="{7A6B930D-955E-45F4-B876-A8BC0B77C09C}" type="presOf" srcId="{8F9237C1-AB83-4AED-A031-575EE6F0ACC2}" destId="{711B5F01-5720-4E00-8AAF-4E8AC0CAF576}" srcOrd="0" destOrd="0" presId="urn:microsoft.com/office/officeart/2018/2/layout/IconLabelList"/>
    <dgm:cxn modelId="{4D20C434-1704-4B21-BBEF-27BA90FAAC5B}" type="presOf" srcId="{D18C9F21-5224-401C-B22F-C5CEFDCFBDED}" destId="{2542E3C8-7631-40C1-9D5F-9B9B8291C812}" srcOrd="0" destOrd="0" presId="urn:microsoft.com/office/officeart/2018/2/layout/IconLabelList"/>
    <dgm:cxn modelId="{38C3553C-1FBD-43E0-BB14-A27A390E829D}" type="presOf" srcId="{5EC724BB-5091-4F52-8DB9-967B15FD1FED}" destId="{F2D79962-724A-45B7-B048-96604FF0E54C}" srcOrd="0" destOrd="0" presId="urn:microsoft.com/office/officeart/2018/2/layout/IconLabelList"/>
    <dgm:cxn modelId="{E56F926C-DB01-4AE8-B018-DFAC11B465BB}" type="presOf" srcId="{CA7A2395-06F5-4C4C-A63F-AFDFA301E7D3}" destId="{54311C4E-61D9-4118-813E-CD8ADDBD9FEE}" srcOrd="0" destOrd="0" presId="urn:microsoft.com/office/officeart/2018/2/layout/IconLabelList"/>
    <dgm:cxn modelId="{E13B747B-20DF-4BA5-B67E-90B9A80BE19D}" srcId="{CA7A2395-06F5-4C4C-A63F-AFDFA301E7D3}" destId="{8F9237C1-AB83-4AED-A031-575EE6F0ACC2}" srcOrd="1" destOrd="0" parTransId="{1F6C77C3-48A8-4E8A-8224-477BA5826731}" sibTransId="{E5625F67-9872-443C-BD8F-DB47FFC4729E}"/>
    <dgm:cxn modelId="{C00FF888-C8E4-4AE4-A269-B7D3F942BFB5}" srcId="{CA7A2395-06F5-4C4C-A63F-AFDFA301E7D3}" destId="{5EC724BB-5091-4F52-8DB9-967B15FD1FED}" srcOrd="4" destOrd="0" parTransId="{BBFF9CA0-E975-432D-ACA2-586D2ED63947}" sibTransId="{76EF4E34-6A28-49E5-A6AB-14A66A645E60}"/>
    <dgm:cxn modelId="{AB9AB696-64A7-4F8A-99B4-5356C2A25795}" srcId="{CA7A2395-06F5-4C4C-A63F-AFDFA301E7D3}" destId="{89A3DFD4-34F4-4885-9B18-191F2F422C49}" srcOrd="2" destOrd="0" parTransId="{DE5F2F35-4F92-4FBB-AC43-D51C6D44884B}" sibTransId="{787EB3D9-7A04-4738-9FB0-758B7ED96099}"/>
    <dgm:cxn modelId="{5F9BEAA5-F621-42D7-A1BD-4ED9E687FDE4}" type="presOf" srcId="{89A3DFD4-34F4-4885-9B18-191F2F422C49}" destId="{DB585CE1-6977-4C6E-8D19-9C801C7C9FBA}" srcOrd="0" destOrd="0" presId="urn:microsoft.com/office/officeart/2018/2/layout/IconLabelList"/>
    <dgm:cxn modelId="{45F5E4B0-286B-438D-B625-6C1BEF11AB07}" srcId="{CA7A2395-06F5-4C4C-A63F-AFDFA301E7D3}" destId="{BB116995-75CB-49D4-9627-C32F4064813C}" srcOrd="0" destOrd="0" parTransId="{658A4AD5-55D8-46CA-B66E-203F300615B6}" sibTransId="{B29C6103-BF21-4C40-A469-406919A3271D}"/>
    <dgm:cxn modelId="{C59F04BB-D6EB-4A3E-93ED-655A9299D8ED}" type="presOf" srcId="{BB116995-75CB-49D4-9627-C32F4064813C}" destId="{6264A7BB-76B0-43DB-ABC3-F3E6083EED9A}" srcOrd="0" destOrd="0" presId="urn:microsoft.com/office/officeart/2018/2/layout/IconLabelList"/>
    <dgm:cxn modelId="{2CED51C4-7E26-43E9-A5A9-EF788056AEBA}" srcId="{CA7A2395-06F5-4C4C-A63F-AFDFA301E7D3}" destId="{D18C9F21-5224-401C-B22F-C5CEFDCFBDED}" srcOrd="3" destOrd="0" parTransId="{738AA794-2B7B-4B79-825C-3B5F0AF26C7F}" sibTransId="{F6CAE69E-7973-4DCC-9E02-6FDF438DA8C9}"/>
    <dgm:cxn modelId="{0F8812B1-9929-48C2-805A-0DF7B3DFBC5C}" type="presParOf" srcId="{54311C4E-61D9-4118-813E-CD8ADDBD9FEE}" destId="{A0F1D384-25C5-46F4-AAC2-851981E9357B}" srcOrd="0" destOrd="0" presId="urn:microsoft.com/office/officeart/2018/2/layout/IconLabelList"/>
    <dgm:cxn modelId="{6B1D7DA6-2CD4-4A0F-8CBD-F276E4D1E5B8}" type="presParOf" srcId="{A0F1D384-25C5-46F4-AAC2-851981E9357B}" destId="{CD2E0FB2-2ABF-4A5A-983A-5DF31427188C}" srcOrd="0" destOrd="0" presId="urn:microsoft.com/office/officeart/2018/2/layout/IconLabelList"/>
    <dgm:cxn modelId="{3F4F3469-AA55-4275-B38E-731AD44F6B8A}" type="presParOf" srcId="{A0F1D384-25C5-46F4-AAC2-851981E9357B}" destId="{D5D75D42-6B35-47D8-B1D0-24F71B8367E7}" srcOrd="1" destOrd="0" presId="urn:microsoft.com/office/officeart/2018/2/layout/IconLabelList"/>
    <dgm:cxn modelId="{4CC10864-7FCA-4F1F-8C0E-C1497142D03D}" type="presParOf" srcId="{A0F1D384-25C5-46F4-AAC2-851981E9357B}" destId="{6264A7BB-76B0-43DB-ABC3-F3E6083EED9A}" srcOrd="2" destOrd="0" presId="urn:microsoft.com/office/officeart/2018/2/layout/IconLabelList"/>
    <dgm:cxn modelId="{A33BFCE4-7C4A-4AE7-878A-FB2F4D92087B}" type="presParOf" srcId="{54311C4E-61D9-4118-813E-CD8ADDBD9FEE}" destId="{08A39A80-A0CA-43E2-A710-E03060478F0A}" srcOrd="1" destOrd="0" presId="urn:microsoft.com/office/officeart/2018/2/layout/IconLabelList"/>
    <dgm:cxn modelId="{EE3A243B-4F16-4FA5-A62F-2B7873C26025}" type="presParOf" srcId="{54311C4E-61D9-4118-813E-CD8ADDBD9FEE}" destId="{6F3ACE36-58DE-44F1-B1C3-2CB292419626}" srcOrd="2" destOrd="0" presId="urn:microsoft.com/office/officeart/2018/2/layout/IconLabelList"/>
    <dgm:cxn modelId="{9B4B208D-9064-4C85-AB41-A54643ADB663}" type="presParOf" srcId="{6F3ACE36-58DE-44F1-B1C3-2CB292419626}" destId="{98C3A398-2F1D-42FA-AD76-515CF5AB769A}" srcOrd="0" destOrd="0" presId="urn:microsoft.com/office/officeart/2018/2/layout/IconLabelList"/>
    <dgm:cxn modelId="{F9329AF5-6F46-4CC4-B3AD-243C08F447AA}" type="presParOf" srcId="{6F3ACE36-58DE-44F1-B1C3-2CB292419626}" destId="{F32EB825-526D-47F9-A311-98D78FD41CB9}" srcOrd="1" destOrd="0" presId="urn:microsoft.com/office/officeart/2018/2/layout/IconLabelList"/>
    <dgm:cxn modelId="{B313FEF7-E728-432A-AB0A-61BA003B1BB4}" type="presParOf" srcId="{6F3ACE36-58DE-44F1-B1C3-2CB292419626}" destId="{711B5F01-5720-4E00-8AAF-4E8AC0CAF576}" srcOrd="2" destOrd="0" presId="urn:microsoft.com/office/officeart/2018/2/layout/IconLabelList"/>
    <dgm:cxn modelId="{B13E94AF-FFED-4EEA-9464-6E6D5566726F}" type="presParOf" srcId="{54311C4E-61D9-4118-813E-CD8ADDBD9FEE}" destId="{14AF8E87-F93C-47F7-B6AC-C98F76767F56}" srcOrd="3" destOrd="0" presId="urn:microsoft.com/office/officeart/2018/2/layout/IconLabelList"/>
    <dgm:cxn modelId="{F470F790-6D34-4750-A4F2-E5F3E27E4683}" type="presParOf" srcId="{54311C4E-61D9-4118-813E-CD8ADDBD9FEE}" destId="{C7458D6F-CBDF-4553-8D9C-492ACD2DE300}" srcOrd="4" destOrd="0" presId="urn:microsoft.com/office/officeart/2018/2/layout/IconLabelList"/>
    <dgm:cxn modelId="{CB285F74-0204-4FBC-BE55-FEB4E8F7A64E}" type="presParOf" srcId="{C7458D6F-CBDF-4553-8D9C-492ACD2DE300}" destId="{07922520-C7B6-4856-943D-2DFED3DEEA9A}" srcOrd="0" destOrd="0" presId="urn:microsoft.com/office/officeart/2018/2/layout/IconLabelList"/>
    <dgm:cxn modelId="{BF48E945-4394-46C5-A1AC-78A8FF502EF3}" type="presParOf" srcId="{C7458D6F-CBDF-4553-8D9C-492ACD2DE300}" destId="{431922E3-DA7F-4ABB-9673-B1F2F137FEDD}" srcOrd="1" destOrd="0" presId="urn:microsoft.com/office/officeart/2018/2/layout/IconLabelList"/>
    <dgm:cxn modelId="{FDA48C31-3C52-44EA-ABF5-BDA0023892DD}" type="presParOf" srcId="{C7458D6F-CBDF-4553-8D9C-492ACD2DE300}" destId="{DB585CE1-6977-4C6E-8D19-9C801C7C9FBA}" srcOrd="2" destOrd="0" presId="urn:microsoft.com/office/officeart/2018/2/layout/IconLabelList"/>
    <dgm:cxn modelId="{5B821B2D-3CC6-493A-843F-83441F1C428A}" type="presParOf" srcId="{54311C4E-61D9-4118-813E-CD8ADDBD9FEE}" destId="{83A5F6A8-1D63-4293-AAE5-2A83638DEEC5}" srcOrd="5" destOrd="0" presId="urn:microsoft.com/office/officeart/2018/2/layout/IconLabelList"/>
    <dgm:cxn modelId="{FDD5B861-75AD-4B4D-9191-28889F5B8A92}" type="presParOf" srcId="{54311C4E-61D9-4118-813E-CD8ADDBD9FEE}" destId="{E54B674C-ED51-481D-8E73-0B5159B3A2F4}" srcOrd="6" destOrd="0" presId="urn:microsoft.com/office/officeart/2018/2/layout/IconLabelList"/>
    <dgm:cxn modelId="{7E3331DD-5EF0-4934-93E7-2EF2268D754F}" type="presParOf" srcId="{E54B674C-ED51-481D-8E73-0B5159B3A2F4}" destId="{69AF68F9-CB96-45CC-A38E-9C9125E9C45B}" srcOrd="0" destOrd="0" presId="urn:microsoft.com/office/officeart/2018/2/layout/IconLabelList"/>
    <dgm:cxn modelId="{54DB64BA-B0B9-4A80-A926-2EEA8756F733}" type="presParOf" srcId="{E54B674C-ED51-481D-8E73-0B5159B3A2F4}" destId="{0FCA4C45-B0B0-4D46-BBE3-308FDE962D3E}" srcOrd="1" destOrd="0" presId="urn:microsoft.com/office/officeart/2018/2/layout/IconLabelList"/>
    <dgm:cxn modelId="{583C5153-9006-482E-9A8B-32EACB395825}" type="presParOf" srcId="{E54B674C-ED51-481D-8E73-0B5159B3A2F4}" destId="{2542E3C8-7631-40C1-9D5F-9B9B8291C812}" srcOrd="2" destOrd="0" presId="urn:microsoft.com/office/officeart/2018/2/layout/IconLabelList"/>
    <dgm:cxn modelId="{98CFCA0D-EFE9-4C30-9C89-33C32077C632}" type="presParOf" srcId="{54311C4E-61D9-4118-813E-CD8ADDBD9FEE}" destId="{BB3BCEA6-A4C4-4FDD-8734-309045559DCB}" srcOrd="7" destOrd="0" presId="urn:microsoft.com/office/officeart/2018/2/layout/IconLabelList"/>
    <dgm:cxn modelId="{361F05E9-DC78-4D4B-9779-6F28726AA416}" type="presParOf" srcId="{54311C4E-61D9-4118-813E-CD8ADDBD9FEE}" destId="{A9D1AF09-BDED-4548-83E4-67FB6937942A}" srcOrd="8" destOrd="0" presId="urn:microsoft.com/office/officeart/2018/2/layout/IconLabelList"/>
    <dgm:cxn modelId="{940DA6F3-7FDD-4C1C-B5BC-D5DD85C5628E}" type="presParOf" srcId="{A9D1AF09-BDED-4548-83E4-67FB6937942A}" destId="{1B862C2F-C93D-4F57-A963-CEDFEDAD7F99}" srcOrd="0" destOrd="0" presId="urn:microsoft.com/office/officeart/2018/2/layout/IconLabelList"/>
    <dgm:cxn modelId="{B2A0F12B-03C3-4F00-9683-9E325F4AF2FE}" type="presParOf" srcId="{A9D1AF09-BDED-4548-83E4-67FB6937942A}" destId="{03AB3DFC-5293-4420-AB34-5D53BD3CB92F}" srcOrd="1" destOrd="0" presId="urn:microsoft.com/office/officeart/2018/2/layout/IconLabelList"/>
    <dgm:cxn modelId="{E6E8287F-D3F6-4759-9B66-0293C02A1778}" type="presParOf" srcId="{A9D1AF09-BDED-4548-83E4-67FB6937942A}" destId="{F2D79962-724A-45B7-B048-96604FF0E54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FA61AA-39B4-412B-BFFE-7DF48F04F0FF}" type="doc">
      <dgm:prSet loTypeId="urn:microsoft.com/office/officeart/2018/5/layout/IconCircleLabelList" loCatId="icon" qsTypeId="urn:microsoft.com/office/officeart/2005/8/quickstyle/simple1" qsCatId="simple" csTypeId="urn:microsoft.com/office/officeart/2005/8/colors/accent0_3" csCatId="mainScheme" phldr="1"/>
      <dgm:spPr/>
      <dgm:t>
        <a:bodyPr/>
        <a:lstStyle/>
        <a:p>
          <a:endParaRPr lang="en-US"/>
        </a:p>
      </dgm:t>
    </dgm:pt>
    <dgm:pt modelId="{5C28AE36-2384-4215-900D-E6BA46C688C0}">
      <dgm:prSet/>
      <dgm:spPr/>
      <dgm:t>
        <a:bodyPr/>
        <a:lstStyle/>
        <a:p>
          <a:pPr>
            <a:lnSpc>
              <a:spcPct val="100000"/>
            </a:lnSpc>
            <a:defRPr cap="all"/>
          </a:pPr>
          <a:r>
            <a:rPr lang="en-SE"/>
            <a:t>Resistance to Cultural Change</a:t>
          </a:r>
          <a:endParaRPr lang="en-US"/>
        </a:p>
      </dgm:t>
    </dgm:pt>
    <dgm:pt modelId="{82F64A4C-7281-40D2-9BE6-65511F7AAEAC}" type="parTrans" cxnId="{07C0EFFB-0133-41DA-A0F9-F1690F9CF6C4}">
      <dgm:prSet/>
      <dgm:spPr/>
      <dgm:t>
        <a:bodyPr/>
        <a:lstStyle/>
        <a:p>
          <a:endParaRPr lang="en-US"/>
        </a:p>
      </dgm:t>
    </dgm:pt>
    <dgm:pt modelId="{0FEC404D-3E98-46C8-9D61-2A5656492829}" type="sibTrans" cxnId="{07C0EFFB-0133-41DA-A0F9-F1690F9CF6C4}">
      <dgm:prSet/>
      <dgm:spPr/>
      <dgm:t>
        <a:bodyPr/>
        <a:lstStyle/>
        <a:p>
          <a:endParaRPr lang="en-US"/>
        </a:p>
      </dgm:t>
    </dgm:pt>
    <dgm:pt modelId="{9BC4FD54-FEBB-4400-87D6-4D9C48801FB9}">
      <dgm:prSet/>
      <dgm:spPr/>
      <dgm:t>
        <a:bodyPr/>
        <a:lstStyle/>
        <a:p>
          <a:pPr>
            <a:lnSpc>
              <a:spcPct val="100000"/>
            </a:lnSpc>
            <a:defRPr cap="all"/>
          </a:pPr>
          <a:r>
            <a:rPr lang="en-GB"/>
            <a:t>Lack of Data Literacy and Skills</a:t>
          </a:r>
          <a:endParaRPr lang="en-US"/>
        </a:p>
      </dgm:t>
    </dgm:pt>
    <dgm:pt modelId="{4F20B536-45F7-425B-9514-EAC0218D00EE}" type="parTrans" cxnId="{60569B54-2DE6-4D10-B2E8-45501492C18C}">
      <dgm:prSet/>
      <dgm:spPr/>
      <dgm:t>
        <a:bodyPr/>
        <a:lstStyle/>
        <a:p>
          <a:endParaRPr lang="en-US"/>
        </a:p>
      </dgm:t>
    </dgm:pt>
    <dgm:pt modelId="{85EC3609-01F0-4554-A896-E01C5BF4A236}" type="sibTrans" cxnId="{60569B54-2DE6-4D10-B2E8-45501492C18C}">
      <dgm:prSet/>
      <dgm:spPr/>
      <dgm:t>
        <a:bodyPr/>
        <a:lstStyle/>
        <a:p>
          <a:endParaRPr lang="en-US"/>
        </a:p>
      </dgm:t>
    </dgm:pt>
    <dgm:pt modelId="{6F6D6770-0BDE-43A8-931D-FFC88C078E6D}">
      <dgm:prSet/>
      <dgm:spPr/>
      <dgm:t>
        <a:bodyPr/>
        <a:lstStyle/>
        <a:p>
          <a:pPr>
            <a:lnSpc>
              <a:spcPct val="100000"/>
            </a:lnSpc>
            <a:defRPr cap="all"/>
          </a:pPr>
          <a:r>
            <a:rPr lang="en-GB"/>
            <a:t>Data Silos Within the Organization</a:t>
          </a:r>
          <a:endParaRPr lang="en-US"/>
        </a:p>
      </dgm:t>
    </dgm:pt>
    <dgm:pt modelId="{7B9F02F9-BDA9-45D1-8E20-6700E1394738}" type="parTrans" cxnId="{343D4985-8608-47F7-B5CB-B03F7F160671}">
      <dgm:prSet/>
      <dgm:spPr/>
      <dgm:t>
        <a:bodyPr/>
        <a:lstStyle/>
        <a:p>
          <a:endParaRPr lang="en-US"/>
        </a:p>
      </dgm:t>
    </dgm:pt>
    <dgm:pt modelId="{E3943516-C33F-4492-B4F7-FD8B170EDFAF}" type="sibTrans" cxnId="{343D4985-8608-47F7-B5CB-B03F7F160671}">
      <dgm:prSet/>
      <dgm:spPr/>
      <dgm:t>
        <a:bodyPr/>
        <a:lstStyle/>
        <a:p>
          <a:endParaRPr lang="en-US"/>
        </a:p>
      </dgm:t>
    </dgm:pt>
    <dgm:pt modelId="{70111762-9100-4E58-8109-69FA850EF8CE}">
      <dgm:prSet/>
      <dgm:spPr/>
      <dgm:t>
        <a:bodyPr/>
        <a:lstStyle/>
        <a:p>
          <a:pPr>
            <a:lnSpc>
              <a:spcPct val="100000"/>
            </a:lnSpc>
            <a:defRPr cap="all"/>
          </a:pPr>
          <a:r>
            <a:rPr lang="en-SE"/>
            <a:t>Privacy and Ethical Concerns</a:t>
          </a:r>
          <a:endParaRPr lang="en-US"/>
        </a:p>
      </dgm:t>
    </dgm:pt>
    <dgm:pt modelId="{B8BF03F1-E8EA-4EE7-9CEE-DB311C49E14B}" type="parTrans" cxnId="{97378D19-6391-42D8-B925-0A0FE27638F6}">
      <dgm:prSet/>
      <dgm:spPr/>
      <dgm:t>
        <a:bodyPr/>
        <a:lstStyle/>
        <a:p>
          <a:endParaRPr lang="en-US"/>
        </a:p>
      </dgm:t>
    </dgm:pt>
    <dgm:pt modelId="{8E4888B6-E63D-4A70-8DEA-7C651D609B91}" type="sibTrans" cxnId="{97378D19-6391-42D8-B925-0A0FE27638F6}">
      <dgm:prSet/>
      <dgm:spPr/>
      <dgm:t>
        <a:bodyPr/>
        <a:lstStyle/>
        <a:p>
          <a:endParaRPr lang="en-US"/>
        </a:p>
      </dgm:t>
    </dgm:pt>
    <dgm:pt modelId="{6B22245F-77B1-471C-BED4-3E56C296DB6F}">
      <dgm:prSet/>
      <dgm:spPr/>
      <dgm:t>
        <a:bodyPr/>
        <a:lstStyle/>
        <a:p>
          <a:pPr>
            <a:lnSpc>
              <a:spcPct val="100000"/>
            </a:lnSpc>
            <a:defRPr cap="all"/>
          </a:pPr>
          <a:r>
            <a:rPr lang="en-SE"/>
            <a:t>Integration with Existing Systems</a:t>
          </a:r>
          <a:endParaRPr lang="en-US"/>
        </a:p>
      </dgm:t>
    </dgm:pt>
    <dgm:pt modelId="{6CF261B2-7D25-4A57-B856-2C7976225908}" type="parTrans" cxnId="{116F2337-49EC-4D61-BC8D-DDCB1B6258D9}">
      <dgm:prSet/>
      <dgm:spPr/>
      <dgm:t>
        <a:bodyPr/>
        <a:lstStyle/>
        <a:p>
          <a:endParaRPr lang="en-US"/>
        </a:p>
      </dgm:t>
    </dgm:pt>
    <dgm:pt modelId="{9FC1A85D-B57C-4CC7-8A84-B4A5F93946DD}" type="sibTrans" cxnId="{116F2337-49EC-4D61-BC8D-DDCB1B6258D9}">
      <dgm:prSet/>
      <dgm:spPr/>
      <dgm:t>
        <a:bodyPr/>
        <a:lstStyle/>
        <a:p>
          <a:endParaRPr lang="en-US"/>
        </a:p>
      </dgm:t>
    </dgm:pt>
    <dgm:pt modelId="{3BCB8607-977B-47B5-8E8E-BB25073BCEE6}">
      <dgm:prSet/>
      <dgm:spPr/>
      <dgm:t>
        <a:bodyPr/>
        <a:lstStyle/>
        <a:p>
          <a:pPr>
            <a:lnSpc>
              <a:spcPct val="100000"/>
            </a:lnSpc>
            <a:defRPr cap="all"/>
          </a:pPr>
          <a:r>
            <a:rPr lang="en-SE"/>
            <a:t>Change in Decision-Making Culture</a:t>
          </a:r>
          <a:endParaRPr lang="en-US"/>
        </a:p>
      </dgm:t>
    </dgm:pt>
    <dgm:pt modelId="{12D847BA-CB49-48E3-A227-BEB9548EFF4D}" type="parTrans" cxnId="{6193FA37-D03A-4038-BF46-17F89A646A21}">
      <dgm:prSet/>
      <dgm:spPr/>
      <dgm:t>
        <a:bodyPr/>
        <a:lstStyle/>
        <a:p>
          <a:endParaRPr lang="en-US"/>
        </a:p>
      </dgm:t>
    </dgm:pt>
    <dgm:pt modelId="{971B8AAB-DB3F-43CC-8811-03534D65AFFA}" type="sibTrans" cxnId="{6193FA37-D03A-4038-BF46-17F89A646A21}">
      <dgm:prSet/>
      <dgm:spPr/>
      <dgm:t>
        <a:bodyPr/>
        <a:lstStyle/>
        <a:p>
          <a:endParaRPr lang="en-US"/>
        </a:p>
      </dgm:t>
    </dgm:pt>
    <dgm:pt modelId="{4279CD48-1866-4889-8CFB-595F0E5607FA}" type="pres">
      <dgm:prSet presAssocID="{D2FA61AA-39B4-412B-BFFE-7DF48F04F0FF}" presName="root" presStyleCnt="0">
        <dgm:presLayoutVars>
          <dgm:dir/>
          <dgm:resizeHandles val="exact"/>
        </dgm:presLayoutVars>
      </dgm:prSet>
      <dgm:spPr/>
    </dgm:pt>
    <dgm:pt modelId="{DA91D5D4-A33B-45D5-B66B-089B6887F4D7}" type="pres">
      <dgm:prSet presAssocID="{5C28AE36-2384-4215-900D-E6BA46C688C0}" presName="compNode" presStyleCnt="0"/>
      <dgm:spPr/>
    </dgm:pt>
    <dgm:pt modelId="{430DDE99-35BF-47EA-AACB-378DE579AE69}" type="pres">
      <dgm:prSet presAssocID="{5C28AE36-2384-4215-900D-E6BA46C688C0}" presName="iconBgRect" presStyleLbl="bgShp" presStyleIdx="0" presStyleCnt="6"/>
      <dgm:spPr/>
    </dgm:pt>
    <dgm:pt modelId="{7E6FA39A-EC19-4F09-A529-27582525752F}" type="pres">
      <dgm:prSet presAssocID="{5C28AE36-2384-4215-900D-E6BA46C688C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roup"/>
        </a:ext>
      </dgm:extLst>
    </dgm:pt>
    <dgm:pt modelId="{8280AE04-BDED-4492-9AAF-AB2F3EF743F8}" type="pres">
      <dgm:prSet presAssocID="{5C28AE36-2384-4215-900D-E6BA46C688C0}" presName="spaceRect" presStyleCnt="0"/>
      <dgm:spPr/>
    </dgm:pt>
    <dgm:pt modelId="{C86E4CA1-B50A-4D45-8028-41989FA8B0CD}" type="pres">
      <dgm:prSet presAssocID="{5C28AE36-2384-4215-900D-E6BA46C688C0}" presName="textRect" presStyleLbl="revTx" presStyleIdx="0" presStyleCnt="6">
        <dgm:presLayoutVars>
          <dgm:chMax val="1"/>
          <dgm:chPref val="1"/>
        </dgm:presLayoutVars>
      </dgm:prSet>
      <dgm:spPr/>
    </dgm:pt>
    <dgm:pt modelId="{F98BD6B4-74F4-4333-83C9-3D2907C53D5E}" type="pres">
      <dgm:prSet presAssocID="{0FEC404D-3E98-46C8-9D61-2A5656492829}" presName="sibTrans" presStyleCnt="0"/>
      <dgm:spPr/>
    </dgm:pt>
    <dgm:pt modelId="{70A0A247-4D5B-4860-96FC-2F885AB48E2F}" type="pres">
      <dgm:prSet presAssocID="{9BC4FD54-FEBB-4400-87D6-4D9C48801FB9}" presName="compNode" presStyleCnt="0"/>
      <dgm:spPr/>
    </dgm:pt>
    <dgm:pt modelId="{407F9319-287E-4A09-A97F-CEA0F0A92B45}" type="pres">
      <dgm:prSet presAssocID="{9BC4FD54-FEBB-4400-87D6-4D9C48801FB9}" presName="iconBgRect" presStyleLbl="bgShp" presStyleIdx="1" presStyleCnt="6"/>
      <dgm:spPr/>
    </dgm:pt>
    <dgm:pt modelId="{3F1FBC71-0474-4148-8986-65FEADCE281F}" type="pres">
      <dgm:prSet presAssocID="{9BC4FD54-FEBB-4400-87D6-4D9C48801FB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5D79E959-AB45-4E89-A495-EFEC453DACED}" type="pres">
      <dgm:prSet presAssocID="{9BC4FD54-FEBB-4400-87D6-4D9C48801FB9}" presName="spaceRect" presStyleCnt="0"/>
      <dgm:spPr/>
    </dgm:pt>
    <dgm:pt modelId="{E64F2E89-6385-4B16-8E52-0F7A998C77BC}" type="pres">
      <dgm:prSet presAssocID="{9BC4FD54-FEBB-4400-87D6-4D9C48801FB9}" presName="textRect" presStyleLbl="revTx" presStyleIdx="1" presStyleCnt="6">
        <dgm:presLayoutVars>
          <dgm:chMax val="1"/>
          <dgm:chPref val="1"/>
        </dgm:presLayoutVars>
      </dgm:prSet>
      <dgm:spPr/>
    </dgm:pt>
    <dgm:pt modelId="{3D8D8B41-9476-4510-BA67-7D6D1775BC37}" type="pres">
      <dgm:prSet presAssocID="{85EC3609-01F0-4554-A896-E01C5BF4A236}" presName="sibTrans" presStyleCnt="0"/>
      <dgm:spPr/>
    </dgm:pt>
    <dgm:pt modelId="{907D7F1C-F169-4CF4-ADE5-C1D20E1F384A}" type="pres">
      <dgm:prSet presAssocID="{6F6D6770-0BDE-43A8-931D-FFC88C078E6D}" presName="compNode" presStyleCnt="0"/>
      <dgm:spPr/>
    </dgm:pt>
    <dgm:pt modelId="{4BF8D099-73D4-4718-8FF2-535C24B6701B}" type="pres">
      <dgm:prSet presAssocID="{6F6D6770-0BDE-43A8-931D-FFC88C078E6D}" presName="iconBgRect" presStyleLbl="bgShp" presStyleIdx="2" presStyleCnt="6"/>
      <dgm:spPr/>
    </dgm:pt>
    <dgm:pt modelId="{FEFAD44D-E211-4405-AE10-734CE6E8DB63}" type="pres">
      <dgm:prSet presAssocID="{6F6D6770-0BDE-43A8-931D-FFC88C078E6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FF19D257-117E-4A64-A1EF-66D1D550B6FD}" type="pres">
      <dgm:prSet presAssocID="{6F6D6770-0BDE-43A8-931D-FFC88C078E6D}" presName="spaceRect" presStyleCnt="0"/>
      <dgm:spPr/>
    </dgm:pt>
    <dgm:pt modelId="{2BB89606-B83F-49D5-9C09-05B5BF4C05DD}" type="pres">
      <dgm:prSet presAssocID="{6F6D6770-0BDE-43A8-931D-FFC88C078E6D}" presName="textRect" presStyleLbl="revTx" presStyleIdx="2" presStyleCnt="6">
        <dgm:presLayoutVars>
          <dgm:chMax val="1"/>
          <dgm:chPref val="1"/>
        </dgm:presLayoutVars>
      </dgm:prSet>
      <dgm:spPr/>
    </dgm:pt>
    <dgm:pt modelId="{7311190D-B937-4B38-87D9-9AC2A35D86AC}" type="pres">
      <dgm:prSet presAssocID="{E3943516-C33F-4492-B4F7-FD8B170EDFAF}" presName="sibTrans" presStyleCnt="0"/>
      <dgm:spPr/>
    </dgm:pt>
    <dgm:pt modelId="{F5EF7E67-AC2E-4490-95AA-B8C6BDADC4DC}" type="pres">
      <dgm:prSet presAssocID="{70111762-9100-4E58-8109-69FA850EF8CE}" presName="compNode" presStyleCnt="0"/>
      <dgm:spPr/>
    </dgm:pt>
    <dgm:pt modelId="{0259FD6D-E3A5-4D84-B530-E5EDFBFCA00E}" type="pres">
      <dgm:prSet presAssocID="{70111762-9100-4E58-8109-69FA850EF8CE}" presName="iconBgRect" presStyleLbl="bgShp" presStyleIdx="3" presStyleCnt="6"/>
      <dgm:spPr/>
    </dgm:pt>
    <dgm:pt modelId="{0E83A89B-A01B-4BD9-8A11-256C2C018062}" type="pres">
      <dgm:prSet presAssocID="{70111762-9100-4E58-8109-69FA850EF8C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cales of Justice"/>
        </a:ext>
      </dgm:extLst>
    </dgm:pt>
    <dgm:pt modelId="{669733FF-F564-4689-9CF7-FAFDA8CE451A}" type="pres">
      <dgm:prSet presAssocID="{70111762-9100-4E58-8109-69FA850EF8CE}" presName="spaceRect" presStyleCnt="0"/>
      <dgm:spPr/>
    </dgm:pt>
    <dgm:pt modelId="{83B077EA-D5CE-4DED-8BB9-8318A09C19B6}" type="pres">
      <dgm:prSet presAssocID="{70111762-9100-4E58-8109-69FA850EF8CE}" presName="textRect" presStyleLbl="revTx" presStyleIdx="3" presStyleCnt="6">
        <dgm:presLayoutVars>
          <dgm:chMax val="1"/>
          <dgm:chPref val="1"/>
        </dgm:presLayoutVars>
      </dgm:prSet>
      <dgm:spPr/>
    </dgm:pt>
    <dgm:pt modelId="{C3A16588-BC41-41AC-A5CF-EDFDC8FDD168}" type="pres">
      <dgm:prSet presAssocID="{8E4888B6-E63D-4A70-8DEA-7C651D609B91}" presName="sibTrans" presStyleCnt="0"/>
      <dgm:spPr/>
    </dgm:pt>
    <dgm:pt modelId="{130D2BC7-44BD-4097-92BD-CC7FCCA3BDC5}" type="pres">
      <dgm:prSet presAssocID="{6B22245F-77B1-471C-BED4-3E56C296DB6F}" presName="compNode" presStyleCnt="0"/>
      <dgm:spPr/>
    </dgm:pt>
    <dgm:pt modelId="{9A54B9B4-AED0-4C59-9DF7-197EC0531B1D}" type="pres">
      <dgm:prSet presAssocID="{6B22245F-77B1-471C-BED4-3E56C296DB6F}" presName="iconBgRect" presStyleLbl="bgShp" presStyleIdx="4" presStyleCnt="6"/>
      <dgm:spPr/>
    </dgm:pt>
    <dgm:pt modelId="{F4CD1672-D724-4680-A2BD-14F82186D648}" type="pres">
      <dgm:prSet presAssocID="{6B22245F-77B1-471C-BED4-3E56C296DB6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BF9FAA21-9165-4E50-B11F-C38F8399DB5B}" type="pres">
      <dgm:prSet presAssocID="{6B22245F-77B1-471C-BED4-3E56C296DB6F}" presName="spaceRect" presStyleCnt="0"/>
      <dgm:spPr/>
    </dgm:pt>
    <dgm:pt modelId="{C37069AD-CC29-4D5F-94AC-8514B9E38780}" type="pres">
      <dgm:prSet presAssocID="{6B22245F-77B1-471C-BED4-3E56C296DB6F}" presName="textRect" presStyleLbl="revTx" presStyleIdx="4" presStyleCnt="6">
        <dgm:presLayoutVars>
          <dgm:chMax val="1"/>
          <dgm:chPref val="1"/>
        </dgm:presLayoutVars>
      </dgm:prSet>
      <dgm:spPr/>
    </dgm:pt>
    <dgm:pt modelId="{B03A55C6-9741-43E9-A2D9-AD25969AE740}" type="pres">
      <dgm:prSet presAssocID="{9FC1A85D-B57C-4CC7-8A84-B4A5F93946DD}" presName="sibTrans" presStyleCnt="0"/>
      <dgm:spPr/>
    </dgm:pt>
    <dgm:pt modelId="{630C2465-032B-42A1-B496-98F1FED2E36C}" type="pres">
      <dgm:prSet presAssocID="{3BCB8607-977B-47B5-8E8E-BB25073BCEE6}" presName="compNode" presStyleCnt="0"/>
      <dgm:spPr/>
    </dgm:pt>
    <dgm:pt modelId="{23E5AF2D-DCD7-4D44-BF87-8CD36E17488A}" type="pres">
      <dgm:prSet presAssocID="{3BCB8607-977B-47B5-8E8E-BB25073BCEE6}" presName="iconBgRect" presStyleLbl="bgShp" presStyleIdx="5" presStyleCnt="6"/>
      <dgm:spPr/>
    </dgm:pt>
    <dgm:pt modelId="{731554D5-496C-4219-8B9F-8CF31653F6E6}" type="pres">
      <dgm:prSet presAssocID="{3BCB8607-977B-47B5-8E8E-BB25073BCEE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Meeting"/>
        </a:ext>
      </dgm:extLst>
    </dgm:pt>
    <dgm:pt modelId="{58F02FC4-0A71-43CF-AA29-EBDC37EEC8CC}" type="pres">
      <dgm:prSet presAssocID="{3BCB8607-977B-47B5-8E8E-BB25073BCEE6}" presName="spaceRect" presStyleCnt="0"/>
      <dgm:spPr/>
    </dgm:pt>
    <dgm:pt modelId="{C336FEFF-CE46-47A6-8D86-BDC3136FFA44}" type="pres">
      <dgm:prSet presAssocID="{3BCB8607-977B-47B5-8E8E-BB25073BCEE6}" presName="textRect" presStyleLbl="revTx" presStyleIdx="5" presStyleCnt="6">
        <dgm:presLayoutVars>
          <dgm:chMax val="1"/>
          <dgm:chPref val="1"/>
        </dgm:presLayoutVars>
      </dgm:prSet>
      <dgm:spPr/>
    </dgm:pt>
  </dgm:ptLst>
  <dgm:cxnLst>
    <dgm:cxn modelId="{97378D19-6391-42D8-B925-0A0FE27638F6}" srcId="{D2FA61AA-39B4-412B-BFFE-7DF48F04F0FF}" destId="{70111762-9100-4E58-8109-69FA850EF8CE}" srcOrd="3" destOrd="0" parTransId="{B8BF03F1-E8EA-4EE7-9CEE-DB311C49E14B}" sibTransId="{8E4888B6-E63D-4A70-8DEA-7C651D609B91}"/>
    <dgm:cxn modelId="{64632827-5BF7-4C3F-8F58-C28B2E1BFB66}" type="presOf" srcId="{3BCB8607-977B-47B5-8E8E-BB25073BCEE6}" destId="{C336FEFF-CE46-47A6-8D86-BDC3136FFA44}" srcOrd="0" destOrd="0" presId="urn:microsoft.com/office/officeart/2018/5/layout/IconCircleLabelList"/>
    <dgm:cxn modelId="{116F2337-49EC-4D61-BC8D-DDCB1B6258D9}" srcId="{D2FA61AA-39B4-412B-BFFE-7DF48F04F0FF}" destId="{6B22245F-77B1-471C-BED4-3E56C296DB6F}" srcOrd="4" destOrd="0" parTransId="{6CF261B2-7D25-4A57-B856-2C7976225908}" sibTransId="{9FC1A85D-B57C-4CC7-8A84-B4A5F93946DD}"/>
    <dgm:cxn modelId="{6193FA37-D03A-4038-BF46-17F89A646A21}" srcId="{D2FA61AA-39B4-412B-BFFE-7DF48F04F0FF}" destId="{3BCB8607-977B-47B5-8E8E-BB25073BCEE6}" srcOrd="5" destOrd="0" parTransId="{12D847BA-CB49-48E3-A227-BEB9548EFF4D}" sibTransId="{971B8AAB-DB3F-43CC-8811-03534D65AFFA}"/>
    <dgm:cxn modelId="{0E8A9E60-48A1-457E-B61B-902891E3D336}" type="presOf" srcId="{6B22245F-77B1-471C-BED4-3E56C296DB6F}" destId="{C37069AD-CC29-4D5F-94AC-8514B9E38780}" srcOrd="0" destOrd="0" presId="urn:microsoft.com/office/officeart/2018/5/layout/IconCircleLabelList"/>
    <dgm:cxn modelId="{60569B54-2DE6-4D10-B2E8-45501492C18C}" srcId="{D2FA61AA-39B4-412B-BFFE-7DF48F04F0FF}" destId="{9BC4FD54-FEBB-4400-87D6-4D9C48801FB9}" srcOrd="1" destOrd="0" parTransId="{4F20B536-45F7-425B-9514-EAC0218D00EE}" sibTransId="{85EC3609-01F0-4554-A896-E01C5BF4A236}"/>
    <dgm:cxn modelId="{4E956E5A-C8BD-46F8-B902-816377756D7D}" type="presOf" srcId="{5C28AE36-2384-4215-900D-E6BA46C688C0}" destId="{C86E4CA1-B50A-4D45-8028-41989FA8B0CD}" srcOrd="0" destOrd="0" presId="urn:microsoft.com/office/officeart/2018/5/layout/IconCircleLabelList"/>
    <dgm:cxn modelId="{1B25FF5A-F9B7-4FE9-A91C-EA80E85CD21F}" type="presOf" srcId="{9BC4FD54-FEBB-4400-87D6-4D9C48801FB9}" destId="{E64F2E89-6385-4B16-8E52-0F7A998C77BC}" srcOrd="0" destOrd="0" presId="urn:microsoft.com/office/officeart/2018/5/layout/IconCircleLabelList"/>
    <dgm:cxn modelId="{87FFAB82-7869-4DC5-AB18-E2682F374A21}" type="presOf" srcId="{70111762-9100-4E58-8109-69FA850EF8CE}" destId="{83B077EA-D5CE-4DED-8BB9-8318A09C19B6}" srcOrd="0" destOrd="0" presId="urn:microsoft.com/office/officeart/2018/5/layout/IconCircleLabelList"/>
    <dgm:cxn modelId="{343D4985-8608-47F7-B5CB-B03F7F160671}" srcId="{D2FA61AA-39B4-412B-BFFE-7DF48F04F0FF}" destId="{6F6D6770-0BDE-43A8-931D-FFC88C078E6D}" srcOrd="2" destOrd="0" parTransId="{7B9F02F9-BDA9-45D1-8E20-6700E1394738}" sibTransId="{E3943516-C33F-4492-B4F7-FD8B170EDFAF}"/>
    <dgm:cxn modelId="{379D5E94-10F3-4DA0-9A4F-54A2E967E5E6}" type="presOf" srcId="{D2FA61AA-39B4-412B-BFFE-7DF48F04F0FF}" destId="{4279CD48-1866-4889-8CFB-595F0E5607FA}" srcOrd="0" destOrd="0" presId="urn:microsoft.com/office/officeart/2018/5/layout/IconCircleLabelList"/>
    <dgm:cxn modelId="{AB380EDA-2882-4547-ABFD-EDC4E4A060D8}" type="presOf" srcId="{6F6D6770-0BDE-43A8-931D-FFC88C078E6D}" destId="{2BB89606-B83F-49D5-9C09-05B5BF4C05DD}" srcOrd="0" destOrd="0" presId="urn:microsoft.com/office/officeart/2018/5/layout/IconCircleLabelList"/>
    <dgm:cxn modelId="{07C0EFFB-0133-41DA-A0F9-F1690F9CF6C4}" srcId="{D2FA61AA-39B4-412B-BFFE-7DF48F04F0FF}" destId="{5C28AE36-2384-4215-900D-E6BA46C688C0}" srcOrd="0" destOrd="0" parTransId="{82F64A4C-7281-40D2-9BE6-65511F7AAEAC}" sibTransId="{0FEC404D-3E98-46C8-9D61-2A5656492829}"/>
    <dgm:cxn modelId="{A67B81AB-FBFF-446D-8510-FF1F51177F90}" type="presParOf" srcId="{4279CD48-1866-4889-8CFB-595F0E5607FA}" destId="{DA91D5D4-A33B-45D5-B66B-089B6887F4D7}" srcOrd="0" destOrd="0" presId="urn:microsoft.com/office/officeart/2018/5/layout/IconCircleLabelList"/>
    <dgm:cxn modelId="{2E03E8C4-CECC-422B-B473-43596D520ED2}" type="presParOf" srcId="{DA91D5D4-A33B-45D5-B66B-089B6887F4D7}" destId="{430DDE99-35BF-47EA-AACB-378DE579AE69}" srcOrd="0" destOrd="0" presId="urn:microsoft.com/office/officeart/2018/5/layout/IconCircleLabelList"/>
    <dgm:cxn modelId="{124678E0-1850-42E4-9203-C8D8ED3EE851}" type="presParOf" srcId="{DA91D5D4-A33B-45D5-B66B-089B6887F4D7}" destId="{7E6FA39A-EC19-4F09-A529-27582525752F}" srcOrd="1" destOrd="0" presId="urn:microsoft.com/office/officeart/2018/5/layout/IconCircleLabelList"/>
    <dgm:cxn modelId="{A978D6B1-F2FC-47DC-BC58-527288CDC1F5}" type="presParOf" srcId="{DA91D5D4-A33B-45D5-B66B-089B6887F4D7}" destId="{8280AE04-BDED-4492-9AAF-AB2F3EF743F8}" srcOrd="2" destOrd="0" presId="urn:microsoft.com/office/officeart/2018/5/layout/IconCircleLabelList"/>
    <dgm:cxn modelId="{C17F2D07-F4D1-4BAA-961B-6746F480A644}" type="presParOf" srcId="{DA91D5D4-A33B-45D5-B66B-089B6887F4D7}" destId="{C86E4CA1-B50A-4D45-8028-41989FA8B0CD}" srcOrd="3" destOrd="0" presId="urn:microsoft.com/office/officeart/2018/5/layout/IconCircleLabelList"/>
    <dgm:cxn modelId="{4034E2C3-8C91-4807-9D96-79A688640990}" type="presParOf" srcId="{4279CD48-1866-4889-8CFB-595F0E5607FA}" destId="{F98BD6B4-74F4-4333-83C9-3D2907C53D5E}" srcOrd="1" destOrd="0" presId="urn:microsoft.com/office/officeart/2018/5/layout/IconCircleLabelList"/>
    <dgm:cxn modelId="{69886D2A-5BCC-4190-99C4-7641126C21BE}" type="presParOf" srcId="{4279CD48-1866-4889-8CFB-595F0E5607FA}" destId="{70A0A247-4D5B-4860-96FC-2F885AB48E2F}" srcOrd="2" destOrd="0" presId="urn:microsoft.com/office/officeart/2018/5/layout/IconCircleLabelList"/>
    <dgm:cxn modelId="{DC6C0A48-CB5E-4311-998F-F89CB2EF33F1}" type="presParOf" srcId="{70A0A247-4D5B-4860-96FC-2F885AB48E2F}" destId="{407F9319-287E-4A09-A97F-CEA0F0A92B45}" srcOrd="0" destOrd="0" presId="urn:microsoft.com/office/officeart/2018/5/layout/IconCircleLabelList"/>
    <dgm:cxn modelId="{00AFC08A-9278-4ACC-98FC-9459696158CF}" type="presParOf" srcId="{70A0A247-4D5B-4860-96FC-2F885AB48E2F}" destId="{3F1FBC71-0474-4148-8986-65FEADCE281F}" srcOrd="1" destOrd="0" presId="urn:microsoft.com/office/officeart/2018/5/layout/IconCircleLabelList"/>
    <dgm:cxn modelId="{1197F5E2-ADDC-4AFF-B674-42D783A5E0B8}" type="presParOf" srcId="{70A0A247-4D5B-4860-96FC-2F885AB48E2F}" destId="{5D79E959-AB45-4E89-A495-EFEC453DACED}" srcOrd="2" destOrd="0" presId="urn:microsoft.com/office/officeart/2018/5/layout/IconCircleLabelList"/>
    <dgm:cxn modelId="{6F0C4A9F-66A8-465C-84DE-9692267C3A05}" type="presParOf" srcId="{70A0A247-4D5B-4860-96FC-2F885AB48E2F}" destId="{E64F2E89-6385-4B16-8E52-0F7A998C77BC}" srcOrd="3" destOrd="0" presId="urn:microsoft.com/office/officeart/2018/5/layout/IconCircleLabelList"/>
    <dgm:cxn modelId="{5E055A16-D097-43ED-B603-1892BB66C6A6}" type="presParOf" srcId="{4279CD48-1866-4889-8CFB-595F0E5607FA}" destId="{3D8D8B41-9476-4510-BA67-7D6D1775BC37}" srcOrd="3" destOrd="0" presId="urn:microsoft.com/office/officeart/2018/5/layout/IconCircleLabelList"/>
    <dgm:cxn modelId="{06F5A530-250F-4814-A85F-5C2FE437F6AE}" type="presParOf" srcId="{4279CD48-1866-4889-8CFB-595F0E5607FA}" destId="{907D7F1C-F169-4CF4-ADE5-C1D20E1F384A}" srcOrd="4" destOrd="0" presId="urn:microsoft.com/office/officeart/2018/5/layout/IconCircleLabelList"/>
    <dgm:cxn modelId="{CC34CB64-D629-4A8F-8224-DEE6481A6565}" type="presParOf" srcId="{907D7F1C-F169-4CF4-ADE5-C1D20E1F384A}" destId="{4BF8D099-73D4-4718-8FF2-535C24B6701B}" srcOrd="0" destOrd="0" presId="urn:microsoft.com/office/officeart/2018/5/layout/IconCircleLabelList"/>
    <dgm:cxn modelId="{2CBBAA8F-B92D-4CA1-B75D-FDAEB9557D73}" type="presParOf" srcId="{907D7F1C-F169-4CF4-ADE5-C1D20E1F384A}" destId="{FEFAD44D-E211-4405-AE10-734CE6E8DB63}" srcOrd="1" destOrd="0" presId="urn:microsoft.com/office/officeart/2018/5/layout/IconCircleLabelList"/>
    <dgm:cxn modelId="{C4AFB002-43C8-4882-9F7F-D1311382E0DC}" type="presParOf" srcId="{907D7F1C-F169-4CF4-ADE5-C1D20E1F384A}" destId="{FF19D257-117E-4A64-A1EF-66D1D550B6FD}" srcOrd="2" destOrd="0" presId="urn:microsoft.com/office/officeart/2018/5/layout/IconCircleLabelList"/>
    <dgm:cxn modelId="{9C54BA32-1AE2-4B27-88E3-5D5CA1841A6F}" type="presParOf" srcId="{907D7F1C-F169-4CF4-ADE5-C1D20E1F384A}" destId="{2BB89606-B83F-49D5-9C09-05B5BF4C05DD}" srcOrd="3" destOrd="0" presId="urn:microsoft.com/office/officeart/2018/5/layout/IconCircleLabelList"/>
    <dgm:cxn modelId="{FFE57A8B-997F-4010-A936-280F2694FE11}" type="presParOf" srcId="{4279CD48-1866-4889-8CFB-595F0E5607FA}" destId="{7311190D-B937-4B38-87D9-9AC2A35D86AC}" srcOrd="5" destOrd="0" presId="urn:microsoft.com/office/officeart/2018/5/layout/IconCircleLabelList"/>
    <dgm:cxn modelId="{76053093-118C-4073-94E2-8F846FB2D8BD}" type="presParOf" srcId="{4279CD48-1866-4889-8CFB-595F0E5607FA}" destId="{F5EF7E67-AC2E-4490-95AA-B8C6BDADC4DC}" srcOrd="6" destOrd="0" presId="urn:microsoft.com/office/officeart/2018/5/layout/IconCircleLabelList"/>
    <dgm:cxn modelId="{1C85C2BA-B83A-4439-A60E-C9F589EF5679}" type="presParOf" srcId="{F5EF7E67-AC2E-4490-95AA-B8C6BDADC4DC}" destId="{0259FD6D-E3A5-4D84-B530-E5EDFBFCA00E}" srcOrd="0" destOrd="0" presId="urn:microsoft.com/office/officeart/2018/5/layout/IconCircleLabelList"/>
    <dgm:cxn modelId="{000D9B84-DA8D-480C-ACDB-97B929F1A7BF}" type="presParOf" srcId="{F5EF7E67-AC2E-4490-95AA-B8C6BDADC4DC}" destId="{0E83A89B-A01B-4BD9-8A11-256C2C018062}" srcOrd="1" destOrd="0" presId="urn:microsoft.com/office/officeart/2018/5/layout/IconCircleLabelList"/>
    <dgm:cxn modelId="{8E8A4A7C-5813-48D5-819C-85851C231188}" type="presParOf" srcId="{F5EF7E67-AC2E-4490-95AA-B8C6BDADC4DC}" destId="{669733FF-F564-4689-9CF7-FAFDA8CE451A}" srcOrd="2" destOrd="0" presId="urn:microsoft.com/office/officeart/2018/5/layout/IconCircleLabelList"/>
    <dgm:cxn modelId="{4F3D25DA-374D-4D23-B141-FFE4D4F87259}" type="presParOf" srcId="{F5EF7E67-AC2E-4490-95AA-B8C6BDADC4DC}" destId="{83B077EA-D5CE-4DED-8BB9-8318A09C19B6}" srcOrd="3" destOrd="0" presId="urn:microsoft.com/office/officeart/2018/5/layout/IconCircleLabelList"/>
    <dgm:cxn modelId="{97B7CE9D-AD5F-408D-B6AF-B8FB2CEBF18E}" type="presParOf" srcId="{4279CD48-1866-4889-8CFB-595F0E5607FA}" destId="{C3A16588-BC41-41AC-A5CF-EDFDC8FDD168}" srcOrd="7" destOrd="0" presId="urn:microsoft.com/office/officeart/2018/5/layout/IconCircleLabelList"/>
    <dgm:cxn modelId="{79AC5FA1-CB2B-44EB-A65B-8754E9181792}" type="presParOf" srcId="{4279CD48-1866-4889-8CFB-595F0E5607FA}" destId="{130D2BC7-44BD-4097-92BD-CC7FCCA3BDC5}" srcOrd="8" destOrd="0" presId="urn:microsoft.com/office/officeart/2018/5/layout/IconCircleLabelList"/>
    <dgm:cxn modelId="{88852A49-4470-431E-930D-B6C274353FB2}" type="presParOf" srcId="{130D2BC7-44BD-4097-92BD-CC7FCCA3BDC5}" destId="{9A54B9B4-AED0-4C59-9DF7-197EC0531B1D}" srcOrd="0" destOrd="0" presId="urn:microsoft.com/office/officeart/2018/5/layout/IconCircleLabelList"/>
    <dgm:cxn modelId="{1BB259BA-9A49-433A-B525-538C85D0EB9A}" type="presParOf" srcId="{130D2BC7-44BD-4097-92BD-CC7FCCA3BDC5}" destId="{F4CD1672-D724-4680-A2BD-14F82186D648}" srcOrd="1" destOrd="0" presId="urn:microsoft.com/office/officeart/2018/5/layout/IconCircleLabelList"/>
    <dgm:cxn modelId="{0F257B15-36F1-496D-AF7E-1D5A5A7B328B}" type="presParOf" srcId="{130D2BC7-44BD-4097-92BD-CC7FCCA3BDC5}" destId="{BF9FAA21-9165-4E50-B11F-C38F8399DB5B}" srcOrd="2" destOrd="0" presId="urn:microsoft.com/office/officeart/2018/5/layout/IconCircleLabelList"/>
    <dgm:cxn modelId="{BA5FA32F-8B10-4F66-A16B-55E506252DE9}" type="presParOf" srcId="{130D2BC7-44BD-4097-92BD-CC7FCCA3BDC5}" destId="{C37069AD-CC29-4D5F-94AC-8514B9E38780}" srcOrd="3" destOrd="0" presId="urn:microsoft.com/office/officeart/2018/5/layout/IconCircleLabelList"/>
    <dgm:cxn modelId="{A86E5911-3A87-4209-9AD2-F5E7716D0696}" type="presParOf" srcId="{4279CD48-1866-4889-8CFB-595F0E5607FA}" destId="{B03A55C6-9741-43E9-A2D9-AD25969AE740}" srcOrd="9" destOrd="0" presId="urn:microsoft.com/office/officeart/2018/5/layout/IconCircleLabelList"/>
    <dgm:cxn modelId="{4EAB85B3-8747-47B8-84E6-3E1035DBE963}" type="presParOf" srcId="{4279CD48-1866-4889-8CFB-595F0E5607FA}" destId="{630C2465-032B-42A1-B496-98F1FED2E36C}" srcOrd="10" destOrd="0" presId="urn:microsoft.com/office/officeart/2018/5/layout/IconCircleLabelList"/>
    <dgm:cxn modelId="{4136A8E3-168B-4E60-8FE4-241EAD964CAA}" type="presParOf" srcId="{630C2465-032B-42A1-B496-98F1FED2E36C}" destId="{23E5AF2D-DCD7-4D44-BF87-8CD36E17488A}" srcOrd="0" destOrd="0" presId="urn:microsoft.com/office/officeart/2018/5/layout/IconCircleLabelList"/>
    <dgm:cxn modelId="{1710C2C5-24C4-4BDB-9820-3299899A09BA}" type="presParOf" srcId="{630C2465-032B-42A1-B496-98F1FED2E36C}" destId="{731554D5-496C-4219-8B9F-8CF31653F6E6}" srcOrd="1" destOrd="0" presId="urn:microsoft.com/office/officeart/2018/5/layout/IconCircleLabelList"/>
    <dgm:cxn modelId="{C5ADF0F2-495F-4B17-BA92-A70BC51EF84D}" type="presParOf" srcId="{630C2465-032B-42A1-B496-98F1FED2E36C}" destId="{58F02FC4-0A71-43CF-AA29-EBDC37EEC8CC}" srcOrd="2" destOrd="0" presId="urn:microsoft.com/office/officeart/2018/5/layout/IconCircleLabelList"/>
    <dgm:cxn modelId="{15DC3B87-C411-42A0-9D4A-55886EA19CE2}" type="presParOf" srcId="{630C2465-032B-42A1-B496-98F1FED2E36C}" destId="{C336FEFF-CE46-47A6-8D86-BDC3136FFA4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F13779-FAE7-4815-A27E-5AA35072113D}"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FBDF5844-E294-44F5-A82C-3BEC94C234DC}">
      <dgm:prSet/>
      <dgm:spPr/>
      <dgm:t>
        <a:bodyPr/>
        <a:lstStyle/>
        <a:p>
          <a:pPr>
            <a:lnSpc>
              <a:spcPct val="100000"/>
            </a:lnSpc>
          </a:pPr>
          <a:r>
            <a:rPr lang="en-GB"/>
            <a:t>Strategic Decision-Making</a:t>
          </a:r>
          <a:endParaRPr lang="en-US"/>
        </a:p>
      </dgm:t>
    </dgm:pt>
    <dgm:pt modelId="{BEE0FDC6-E4DF-4445-8FE5-27271E02F469}" type="parTrans" cxnId="{179DA731-D039-4AB0-92FE-9C366AB0BEBA}">
      <dgm:prSet/>
      <dgm:spPr/>
      <dgm:t>
        <a:bodyPr/>
        <a:lstStyle/>
        <a:p>
          <a:endParaRPr lang="en-US"/>
        </a:p>
      </dgm:t>
    </dgm:pt>
    <dgm:pt modelId="{5C6FCD42-DB7F-4582-B644-8500F1612DE6}" type="sibTrans" cxnId="{179DA731-D039-4AB0-92FE-9C366AB0BEBA}">
      <dgm:prSet/>
      <dgm:spPr/>
      <dgm:t>
        <a:bodyPr/>
        <a:lstStyle/>
        <a:p>
          <a:endParaRPr lang="en-US"/>
        </a:p>
      </dgm:t>
    </dgm:pt>
    <dgm:pt modelId="{20E89D81-5996-437F-94FD-92D6C7723D71}">
      <dgm:prSet/>
      <dgm:spPr/>
      <dgm:t>
        <a:bodyPr/>
        <a:lstStyle/>
        <a:p>
          <a:pPr>
            <a:lnSpc>
              <a:spcPct val="100000"/>
            </a:lnSpc>
          </a:pPr>
          <a:r>
            <a:rPr lang="en-SE"/>
            <a:t>Enhancing Customer Experiences</a:t>
          </a:r>
          <a:endParaRPr lang="en-US"/>
        </a:p>
      </dgm:t>
    </dgm:pt>
    <dgm:pt modelId="{5EF89F18-A65C-4EA0-BD6D-14533BC0B174}" type="parTrans" cxnId="{10625020-549F-4AA6-A376-87A08A4D0D16}">
      <dgm:prSet/>
      <dgm:spPr/>
      <dgm:t>
        <a:bodyPr/>
        <a:lstStyle/>
        <a:p>
          <a:endParaRPr lang="en-US"/>
        </a:p>
      </dgm:t>
    </dgm:pt>
    <dgm:pt modelId="{36768E2B-4A1F-477D-9B37-82DB093DD099}" type="sibTrans" cxnId="{10625020-549F-4AA6-A376-87A08A4D0D16}">
      <dgm:prSet/>
      <dgm:spPr/>
      <dgm:t>
        <a:bodyPr/>
        <a:lstStyle/>
        <a:p>
          <a:endParaRPr lang="en-US"/>
        </a:p>
      </dgm:t>
    </dgm:pt>
    <dgm:pt modelId="{675B6907-4237-4F88-ABEC-C089F0A2A0D0}">
      <dgm:prSet/>
      <dgm:spPr/>
      <dgm:t>
        <a:bodyPr/>
        <a:lstStyle/>
        <a:p>
          <a:pPr>
            <a:lnSpc>
              <a:spcPct val="100000"/>
            </a:lnSpc>
          </a:pPr>
          <a:r>
            <a:rPr lang="en-SE"/>
            <a:t>Identifying New Business Opportunities</a:t>
          </a:r>
          <a:endParaRPr lang="en-US"/>
        </a:p>
      </dgm:t>
    </dgm:pt>
    <dgm:pt modelId="{0B43AF75-75E6-4C2E-AC49-2297EE55D2F0}" type="parTrans" cxnId="{FE372388-DFFA-4162-A549-3EC72C4310DD}">
      <dgm:prSet/>
      <dgm:spPr/>
      <dgm:t>
        <a:bodyPr/>
        <a:lstStyle/>
        <a:p>
          <a:endParaRPr lang="en-US"/>
        </a:p>
      </dgm:t>
    </dgm:pt>
    <dgm:pt modelId="{066F6AFF-653E-43A4-B931-FDCEEE25ECA6}" type="sibTrans" cxnId="{FE372388-DFFA-4162-A549-3EC72C4310DD}">
      <dgm:prSet/>
      <dgm:spPr/>
      <dgm:t>
        <a:bodyPr/>
        <a:lstStyle/>
        <a:p>
          <a:endParaRPr lang="en-US"/>
        </a:p>
      </dgm:t>
    </dgm:pt>
    <dgm:pt modelId="{5436BA0E-FD79-4A0B-875E-A9AF01AE7C34}">
      <dgm:prSet/>
      <dgm:spPr/>
      <dgm:t>
        <a:bodyPr/>
        <a:lstStyle/>
        <a:p>
          <a:pPr>
            <a:lnSpc>
              <a:spcPct val="100000"/>
            </a:lnSpc>
          </a:pPr>
          <a:r>
            <a:rPr lang="en-GB"/>
            <a:t>Improving Operational Efficiency</a:t>
          </a:r>
          <a:endParaRPr lang="en-US"/>
        </a:p>
      </dgm:t>
    </dgm:pt>
    <dgm:pt modelId="{20936E8C-B13D-4A89-8D38-F2DC4B68998C}" type="parTrans" cxnId="{DA0DC8B3-961A-4F85-B761-62ED61316499}">
      <dgm:prSet/>
      <dgm:spPr/>
      <dgm:t>
        <a:bodyPr/>
        <a:lstStyle/>
        <a:p>
          <a:endParaRPr lang="en-US"/>
        </a:p>
      </dgm:t>
    </dgm:pt>
    <dgm:pt modelId="{6BC24E23-2F3D-4552-80CD-615D06E705AB}" type="sibTrans" cxnId="{DA0DC8B3-961A-4F85-B761-62ED61316499}">
      <dgm:prSet/>
      <dgm:spPr/>
      <dgm:t>
        <a:bodyPr/>
        <a:lstStyle/>
        <a:p>
          <a:endParaRPr lang="en-US"/>
        </a:p>
      </dgm:t>
    </dgm:pt>
    <dgm:pt modelId="{505E878D-5DEE-40A8-9BB3-0B7DBF097E16}">
      <dgm:prSet/>
      <dgm:spPr/>
      <dgm:t>
        <a:bodyPr/>
        <a:lstStyle/>
        <a:p>
          <a:pPr>
            <a:lnSpc>
              <a:spcPct val="100000"/>
            </a:lnSpc>
          </a:pPr>
          <a:r>
            <a:rPr lang="en-SE"/>
            <a:t>Implementing the Trinity Strategy</a:t>
          </a:r>
          <a:endParaRPr lang="en-US"/>
        </a:p>
      </dgm:t>
    </dgm:pt>
    <dgm:pt modelId="{65CFB6AB-60BA-401A-BE4C-4DF4E3AF5549}" type="parTrans" cxnId="{081EB807-4626-4CC4-9C0A-1D8375E987A7}">
      <dgm:prSet/>
      <dgm:spPr/>
      <dgm:t>
        <a:bodyPr/>
        <a:lstStyle/>
        <a:p>
          <a:endParaRPr lang="en-US"/>
        </a:p>
      </dgm:t>
    </dgm:pt>
    <dgm:pt modelId="{832FEF76-FB44-48E0-BE83-5F50929194FE}" type="sibTrans" cxnId="{081EB807-4626-4CC4-9C0A-1D8375E987A7}">
      <dgm:prSet/>
      <dgm:spPr/>
      <dgm:t>
        <a:bodyPr/>
        <a:lstStyle/>
        <a:p>
          <a:endParaRPr lang="en-US"/>
        </a:p>
      </dgm:t>
    </dgm:pt>
    <dgm:pt modelId="{2CAF2827-9A60-461A-94E0-C9EB7CD043FC}">
      <dgm:prSet/>
      <dgm:spPr/>
      <dgm:t>
        <a:bodyPr/>
        <a:lstStyle/>
        <a:p>
          <a:pPr>
            <a:lnSpc>
              <a:spcPct val="100000"/>
            </a:lnSpc>
          </a:pPr>
          <a:r>
            <a:rPr lang="en-GB"/>
            <a:t>Fostering a Culture of Continuous Improvement</a:t>
          </a:r>
          <a:endParaRPr lang="en-US"/>
        </a:p>
      </dgm:t>
    </dgm:pt>
    <dgm:pt modelId="{6EC9D58C-41BB-4065-A33E-CE1207642F55}" type="parTrans" cxnId="{A30405BD-4ABA-4506-B9D5-207580B9266D}">
      <dgm:prSet/>
      <dgm:spPr/>
      <dgm:t>
        <a:bodyPr/>
        <a:lstStyle/>
        <a:p>
          <a:endParaRPr lang="en-US"/>
        </a:p>
      </dgm:t>
    </dgm:pt>
    <dgm:pt modelId="{812FA0F0-4DBC-443A-BB47-F6A5B96A2369}" type="sibTrans" cxnId="{A30405BD-4ABA-4506-B9D5-207580B9266D}">
      <dgm:prSet/>
      <dgm:spPr/>
      <dgm:t>
        <a:bodyPr/>
        <a:lstStyle/>
        <a:p>
          <a:endParaRPr lang="en-US"/>
        </a:p>
      </dgm:t>
    </dgm:pt>
    <dgm:pt modelId="{C118817A-FF31-42CD-A05E-968B24C2ECEC}" type="pres">
      <dgm:prSet presAssocID="{CEF13779-FAE7-4815-A27E-5AA35072113D}" presName="root" presStyleCnt="0">
        <dgm:presLayoutVars>
          <dgm:dir/>
          <dgm:resizeHandles val="exact"/>
        </dgm:presLayoutVars>
      </dgm:prSet>
      <dgm:spPr/>
    </dgm:pt>
    <dgm:pt modelId="{8CF1C1FE-E0C1-4816-9121-3E0BBCAC4D81}" type="pres">
      <dgm:prSet presAssocID="{FBDF5844-E294-44F5-A82C-3BEC94C234DC}" presName="compNode" presStyleCnt="0"/>
      <dgm:spPr/>
    </dgm:pt>
    <dgm:pt modelId="{9F55EB17-4899-45CF-9ADA-36DA35709433}" type="pres">
      <dgm:prSet presAssocID="{FBDF5844-E294-44F5-A82C-3BEC94C234D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cision chart"/>
        </a:ext>
      </dgm:extLst>
    </dgm:pt>
    <dgm:pt modelId="{DF6BC70E-704A-44BB-BE0D-D2DA4696B743}" type="pres">
      <dgm:prSet presAssocID="{FBDF5844-E294-44F5-A82C-3BEC94C234DC}" presName="spaceRect" presStyleCnt="0"/>
      <dgm:spPr/>
    </dgm:pt>
    <dgm:pt modelId="{447FC962-5867-43CA-8E80-6218D44A6BC5}" type="pres">
      <dgm:prSet presAssocID="{FBDF5844-E294-44F5-A82C-3BEC94C234DC}" presName="textRect" presStyleLbl="revTx" presStyleIdx="0" presStyleCnt="6">
        <dgm:presLayoutVars>
          <dgm:chMax val="1"/>
          <dgm:chPref val="1"/>
        </dgm:presLayoutVars>
      </dgm:prSet>
      <dgm:spPr/>
    </dgm:pt>
    <dgm:pt modelId="{455148D0-4B25-4163-BAFE-54262150040A}" type="pres">
      <dgm:prSet presAssocID="{5C6FCD42-DB7F-4582-B644-8500F1612DE6}" presName="sibTrans" presStyleCnt="0"/>
      <dgm:spPr/>
    </dgm:pt>
    <dgm:pt modelId="{4595930E-6C85-4948-BE98-FD3E7C8D63D5}" type="pres">
      <dgm:prSet presAssocID="{20E89D81-5996-437F-94FD-92D6C7723D71}" presName="compNode" presStyleCnt="0"/>
      <dgm:spPr/>
    </dgm:pt>
    <dgm:pt modelId="{69C36326-DF56-43E0-BBA6-327254676D64}" type="pres">
      <dgm:prSet presAssocID="{20E89D81-5996-437F-94FD-92D6C7723D7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andshake"/>
        </a:ext>
      </dgm:extLst>
    </dgm:pt>
    <dgm:pt modelId="{A226FF04-2B60-4CB1-9DA0-272357B1AAFD}" type="pres">
      <dgm:prSet presAssocID="{20E89D81-5996-437F-94FD-92D6C7723D71}" presName="spaceRect" presStyleCnt="0"/>
      <dgm:spPr/>
    </dgm:pt>
    <dgm:pt modelId="{263F7CAC-1B8F-4D47-BC34-3B9ADD3F6AC8}" type="pres">
      <dgm:prSet presAssocID="{20E89D81-5996-437F-94FD-92D6C7723D71}" presName="textRect" presStyleLbl="revTx" presStyleIdx="1" presStyleCnt="6">
        <dgm:presLayoutVars>
          <dgm:chMax val="1"/>
          <dgm:chPref val="1"/>
        </dgm:presLayoutVars>
      </dgm:prSet>
      <dgm:spPr/>
    </dgm:pt>
    <dgm:pt modelId="{FBC3CB83-394E-4142-B21C-B948B767B75F}" type="pres">
      <dgm:prSet presAssocID="{36768E2B-4A1F-477D-9B37-82DB093DD099}" presName="sibTrans" presStyleCnt="0"/>
      <dgm:spPr/>
    </dgm:pt>
    <dgm:pt modelId="{E1B317BF-7A8E-4DCE-A9BF-A6D80FEA8C52}" type="pres">
      <dgm:prSet presAssocID="{675B6907-4237-4F88-ABEC-C089F0A2A0D0}" presName="compNode" presStyleCnt="0"/>
      <dgm:spPr/>
    </dgm:pt>
    <dgm:pt modelId="{38216C7C-2627-4075-8636-3BB737CF453C}" type="pres">
      <dgm:prSet presAssocID="{675B6907-4237-4F88-ABEC-C089F0A2A0D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A587C55A-84AC-4EA6-8402-B9FCE7A196B5}" type="pres">
      <dgm:prSet presAssocID="{675B6907-4237-4F88-ABEC-C089F0A2A0D0}" presName="spaceRect" presStyleCnt="0"/>
      <dgm:spPr/>
    </dgm:pt>
    <dgm:pt modelId="{A286C0B7-3D84-444C-8D00-694201DA5A2C}" type="pres">
      <dgm:prSet presAssocID="{675B6907-4237-4F88-ABEC-C089F0A2A0D0}" presName="textRect" presStyleLbl="revTx" presStyleIdx="2" presStyleCnt="6">
        <dgm:presLayoutVars>
          <dgm:chMax val="1"/>
          <dgm:chPref val="1"/>
        </dgm:presLayoutVars>
      </dgm:prSet>
      <dgm:spPr/>
    </dgm:pt>
    <dgm:pt modelId="{FF33ECC1-EC17-4E7C-9DF2-93889D23DD60}" type="pres">
      <dgm:prSet presAssocID="{066F6AFF-653E-43A4-B931-FDCEEE25ECA6}" presName="sibTrans" presStyleCnt="0"/>
      <dgm:spPr/>
    </dgm:pt>
    <dgm:pt modelId="{8F6F1471-6654-4A34-822E-7A5AAF93B15C}" type="pres">
      <dgm:prSet presAssocID="{5436BA0E-FD79-4A0B-875E-A9AF01AE7C34}" presName="compNode" presStyleCnt="0"/>
      <dgm:spPr/>
    </dgm:pt>
    <dgm:pt modelId="{C080832C-F328-4F93-94A1-2A5999584416}" type="pres">
      <dgm:prSet presAssocID="{5436BA0E-FD79-4A0B-875E-A9AF01AE7C3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auge"/>
        </a:ext>
      </dgm:extLst>
    </dgm:pt>
    <dgm:pt modelId="{2516F5EB-CAC0-4801-A052-EB99C939AFAF}" type="pres">
      <dgm:prSet presAssocID="{5436BA0E-FD79-4A0B-875E-A9AF01AE7C34}" presName="spaceRect" presStyleCnt="0"/>
      <dgm:spPr/>
    </dgm:pt>
    <dgm:pt modelId="{BBF765B9-BC6E-4D1A-B9F3-06028FEF72D9}" type="pres">
      <dgm:prSet presAssocID="{5436BA0E-FD79-4A0B-875E-A9AF01AE7C34}" presName="textRect" presStyleLbl="revTx" presStyleIdx="3" presStyleCnt="6">
        <dgm:presLayoutVars>
          <dgm:chMax val="1"/>
          <dgm:chPref val="1"/>
        </dgm:presLayoutVars>
      </dgm:prSet>
      <dgm:spPr/>
    </dgm:pt>
    <dgm:pt modelId="{48EBEA5A-9918-48B1-80D6-0E389F5CAEC3}" type="pres">
      <dgm:prSet presAssocID="{6BC24E23-2F3D-4552-80CD-615D06E705AB}" presName="sibTrans" presStyleCnt="0"/>
      <dgm:spPr/>
    </dgm:pt>
    <dgm:pt modelId="{B8B07668-CAEF-4EAD-9DF7-96E7BC07CB61}" type="pres">
      <dgm:prSet presAssocID="{505E878D-5DEE-40A8-9BB3-0B7DBF097E16}" presName="compNode" presStyleCnt="0"/>
      <dgm:spPr/>
    </dgm:pt>
    <dgm:pt modelId="{6073653B-42EA-455F-8B6B-A408134EC75B}" type="pres">
      <dgm:prSet presAssocID="{505E878D-5DEE-40A8-9BB3-0B7DBF097E1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846385A0-C003-4199-B4CC-ECC39AAD68AE}" type="pres">
      <dgm:prSet presAssocID="{505E878D-5DEE-40A8-9BB3-0B7DBF097E16}" presName="spaceRect" presStyleCnt="0"/>
      <dgm:spPr/>
    </dgm:pt>
    <dgm:pt modelId="{48CF8378-0F70-44EE-A432-C06680E38EC8}" type="pres">
      <dgm:prSet presAssocID="{505E878D-5DEE-40A8-9BB3-0B7DBF097E16}" presName="textRect" presStyleLbl="revTx" presStyleIdx="4" presStyleCnt="6">
        <dgm:presLayoutVars>
          <dgm:chMax val="1"/>
          <dgm:chPref val="1"/>
        </dgm:presLayoutVars>
      </dgm:prSet>
      <dgm:spPr/>
    </dgm:pt>
    <dgm:pt modelId="{377B03D3-3BA8-4C69-841E-E15C147AD43C}" type="pres">
      <dgm:prSet presAssocID="{832FEF76-FB44-48E0-BE83-5F50929194FE}" presName="sibTrans" presStyleCnt="0"/>
      <dgm:spPr/>
    </dgm:pt>
    <dgm:pt modelId="{6BCA63D5-EE81-4E1A-9EF3-6F1A1960720C}" type="pres">
      <dgm:prSet presAssocID="{2CAF2827-9A60-461A-94E0-C9EB7CD043FC}" presName="compNode" presStyleCnt="0"/>
      <dgm:spPr/>
    </dgm:pt>
    <dgm:pt modelId="{FAD7787B-940B-458B-A9A7-126BBFD32B71}" type="pres">
      <dgm:prSet presAssocID="{2CAF2827-9A60-461A-94E0-C9EB7CD043F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roup"/>
        </a:ext>
      </dgm:extLst>
    </dgm:pt>
    <dgm:pt modelId="{49EA9682-CBA7-4F30-B5F6-44FC94B5370B}" type="pres">
      <dgm:prSet presAssocID="{2CAF2827-9A60-461A-94E0-C9EB7CD043FC}" presName="spaceRect" presStyleCnt="0"/>
      <dgm:spPr/>
    </dgm:pt>
    <dgm:pt modelId="{2C32B083-C36B-42EC-A017-13DA96D21926}" type="pres">
      <dgm:prSet presAssocID="{2CAF2827-9A60-461A-94E0-C9EB7CD043FC}" presName="textRect" presStyleLbl="revTx" presStyleIdx="5" presStyleCnt="6">
        <dgm:presLayoutVars>
          <dgm:chMax val="1"/>
          <dgm:chPref val="1"/>
        </dgm:presLayoutVars>
      </dgm:prSet>
      <dgm:spPr/>
    </dgm:pt>
  </dgm:ptLst>
  <dgm:cxnLst>
    <dgm:cxn modelId="{081EB807-4626-4CC4-9C0A-1D8375E987A7}" srcId="{CEF13779-FAE7-4815-A27E-5AA35072113D}" destId="{505E878D-5DEE-40A8-9BB3-0B7DBF097E16}" srcOrd="4" destOrd="0" parTransId="{65CFB6AB-60BA-401A-BE4C-4DF4E3AF5549}" sibTransId="{832FEF76-FB44-48E0-BE83-5F50929194FE}"/>
    <dgm:cxn modelId="{77EEC610-54EF-4D3D-BBF7-16D6FB88565D}" type="presOf" srcId="{CEF13779-FAE7-4815-A27E-5AA35072113D}" destId="{C118817A-FF31-42CD-A05E-968B24C2ECEC}" srcOrd="0" destOrd="0" presId="urn:microsoft.com/office/officeart/2018/2/layout/IconLabelList"/>
    <dgm:cxn modelId="{DE63FA1A-C04B-4C03-B10C-15355EB48786}" type="presOf" srcId="{FBDF5844-E294-44F5-A82C-3BEC94C234DC}" destId="{447FC962-5867-43CA-8E80-6218D44A6BC5}" srcOrd="0" destOrd="0" presId="urn:microsoft.com/office/officeart/2018/2/layout/IconLabelList"/>
    <dgm:cxn modelId="{10625020-549F-4AA6-A376-87A08A4D0D16}" srcId="{CEF13779-FAE7-4815-A27E-5AA35072113D}" destId="{20E89D81-5996-437F-94FD-92D6C7723D71}" srcOrd="1" destOrd="0" parTransId="{5EF89F18-A65C-4EA0-BD6D-14533BC0B174}" sibTransId="{36768E2B-4A1F-477D-9B37-82DB093DD099}"/>
    <dgm:cxn modelId="{179DA731-D039-4AB0-92FE-9C366AB0BEBA}" srcId="{CEF13779-FAE7-4815-A27E-5AA35072113D}" destId="{FBDF5844-E294-44F5-A82C-3BEC94C234DC}" srcOrd="0" destOrd="0" parTransId="{BEE0FDC6-E4DF-4445-8FE5-27271E02F469}" sibTransId="{5C6FCD42-DB7F-4582-B644-8500F1612DE6}"/>
    <dgm:cxn modelId="{2EBB0B3A-5681-4712-ABC5-8CC0086C2834}" type="presOf" srcId="{675B6907-4237-4F88-ABEC-C089F0A2A0D0}" destId="{A286C0B7-3D84-444C-8D00-694201DA5A2C}" srcOrd="0" destOrd="0" presId="urn:microsoft.com/office/officeart/2018/2/layout/IconLabelList"/>
    <dgm:cxn modelId="{37F94957-0F14-4F00-A765-41775DCCF1A6}" type="presOf" srcId="{5436BA0E-FD79-4A0B-875E-A9AF01AE7C34}" destId="{BBF765B9-BC6E-4D1A-B9F3-06028FEF72D9}" srcOrd="0" destOrd="0" presId="urn:microsoft.com/office/officeart/2018/2/layout/IconLabelList"/>
    <dgm:cxn modelId="{91144E78-0B3F-456A-A0A6-BBB412FF176B}" type="presOf" srcId="{505E878D-5DEE-40A8-9BB3-0B7DBF097E16}" destId="{48CF8378-0F70-44EE-A432-C06680E38EC8}" srcOrd="0" destOrd="0" presId="urn:microsoft.com/office/officeart/2018/2/layout/IconLabelList"/>
    <dgm:cxn modelId="{FE372388-DFFA-4162-A549-3EC72C4310DD}" srcId="{CEF13779-FAE7-4815-A27E-5AA35072113D}" destId="{675B6907-4237-4F88-ABEC-C089F0A2A0D0}" srcOrd="2" destOrd="0" parTransId="{0B43AF75-75E6-4C2E-AC49-2297EE55D2F0}" sibTransId="{066F6AFF-653E-43A4-B931-FDCEEE25ECA6}"/>
    <dgm:cxn modelId="{BC820B99-ACB8-42E8-BE85-B442DCEC87CF}" type="presOf" srcId="{2CAF2827-9A60-461A-94E0-C9EB7CD043FC}" destId="{2C32B083-C36B-42EC-A017-13DA96D21926}" srcOrd="0" destOrd="0" presId="urn:microsoft.com/office/officeart/2018/2/layout/IconLabelList"/>
    <dgm:cxn modelId="{DA0DC8B3-961A-4F85-B761-62ED61316499}" srcId="{CEF13779-FAE7-4815-A27E-5AA35072113D}" destId="{5436BA0E-FD79-4A0B-875E-A9AF01AE7C34}" srcOrd="3" destOrd="0" parTransId="{20936E8C-B13D-4A89-8D38-F2DC4B68998C}" sibTransId="{6BC24E23-2F3D-4552-80CD-615D06E705AB}"/>
    <dgm:cxn modelId="{A30405BD-4ABA-4506-B9D5-207580B9266D}" srcId="{CEF13779-FAE7-4815-A27E-5AA35072113D}" destId="{2CAF2827-9A60-461A-94E0-C9EB7CD043FC}" srcOrd="5" destOrd="0" parTransId="{6EC9D58C-41BB-4065-A33E-CE1207642F55}" sibTransId="{812FA0F0-4DBC-443A-BB47-F6A5B96A2369}"/>
    <dgm:cxn modelId="{48DC66FB-B3DE-4E23-9741-88CE08532594}" type="presOf" srcId="{20E89D81-5996-437F-94FD-92D6C7723D71}" destId="{263F7CAC-1B8F-4D47-BC34-3B9ADD3F6AC8}" srcOrd="0" destOrd="0" presId="urn:microsoft.com/office/officeart/2018/2/layout/IconLabelList"/>
    <dgm:cxn modelId="{25BF5F80-A5D2-400A-A3F5-AC9C603D0B14}" type="presParOf" srcId="{C118817A-FF31-42CD-A05E-968B24C2ECEC}" destId="{8CF1C1FE-E0C1-4816-9121-3E0BBCAC4D81}" srcOrd="0" destOrd="0" presId="urn:microsoft.com/office/officeart/2018/2/layout/IconLabelList"/>
    <dgm:cxn modelId="{E3E04914-5936-4BF8-AC54-5A545C4F082C}" type="presParOf" srcId="{8CF1C1FE-E0C1-4816-9121-3E0BBCAC4D81}" destId="{9F55EB17-4899-45CF-9ADA-36DA35709433}" srcOrd="0" destOrd="0" presId="urn:microsoft.com/office/officeart/2018/2/layout/IconLabelList"/>
    <dgm:cxn modelId="{7D690C74-0555-48CA-89C8-A57E1B02CE1A}" type="presParOf" srcId="{8CF1C1FE-E0C1-4816-9121-3E0BBCAC4D81}" destId="{DF6BC70E-704A-44BB-BE0D-D2DA4696B743}" srcOrd="1" destOrd="0" presId="urn:microsoft.com/office/officeart/2018/2/layout/IconLabelList"/>
    <dgm:cxn modelId="{B63DABA3-A6AE-4468-A8D2-7E797FFD21BD}" type="presParOf" srcId="{8CF1C1FE-E0C1-4816-9121-3E0BBCAC4D81}" destId="{447FC962-5867-43CA-8E80-6218D44A6BC5}" srcOrd="2" destOrd="0" presId="urn:microsoft.com/office/officeart/2018/2/layout/IconLabelList"/>
    <dgm:cxn modelId="{A9705DF2-AB4B-4C2B-9CAF-C8C2897387BF}" type="presParOf" srcId="{C118817A-FF31-42CD-A05E-968B24C2ECEC}" destId="{455148D0-4B25-4163-BAFE-54262150040A}" srcOrd="1" destOrd="0" presId="urn:microsoft.com/office/officeart/2018/2/layout/IconLabelList"/>
    <dgm:cxn modelId="{C0D8A7B0-4D47-4A17-BF82-8AAF77149B3B}" type="presParOf" srcId="{C118817A-FF31-42CD-A05E-968B24C2ECEC}" destId="{4595930E-6C85-4948-BE98-FD3E7C8D63D5}" srcOrd="2" destOrd="0" presId="urn:microsoft.com/office/officeart/2018/2/layout/IconLabelList"/>
    <dgm:cxn modelId="{5060CD01-5B8E-42F4-B518-5F9A43D6B36B}" type="presParOf" srcId="{4595930E-6C85-4948-BE98-FD3E7C8D63D5}" destId="{69C36326-DF56-43E0-BBA6-327254676D64}" srcOrd="0" destOrd="0" presId="urn:microsoft.com/office/officeart/2018/2/layout/IconLabelList"/>
    <dgm:cxn modelId="{750A4ACB-36C6-424E-814A-21F1B8960AB6}" type="presParOf" srcId="{4595930E-6C85-4948-BE98-FD3E7C8D63D5}" destId="{A226FF04-2B60-4CB1-9DA0-272357B1AAFD}" srcOrd="1" destOrd="0" presId="urn:microsoft.com/office/officeart/2018/2/layout/IconLabelList"/>
    <dgm:cxn modelId="{A8C2186E-E3B8-40F1-AC3C-5C6BF4822BE7}" type="presParOf" srcId="{4595930E-6C85-4948-BE98-FD3E7C8D63D5}" destId="{263F7CAC-1B8F-4D47-BC34-3B9ADD3F6AC8}" srcOrd="2" destOrd="0" presId="urn:microsoft.com/office/officeart/2018/2/layout/IconLabelList"/>
    <dgm:cxn modelId="{50F60F49-9565-4268-8388-AF5F2267466A}" type="presParOf" srcId="{C118817A-FF31-42CD-A05E-968B24C2ECEC}" destId="{FBC3CB83-394E-4142-B21C-B948B767B75F}" srcOrd="3" destOrd="0" presId="urn:microsoft.com/office/officeart/2018/2/layout/IconLabelList"/>
    <dgm:cxn modelId="{5766A2C2-5130-4459-8055-DB18D9CB5175}" type="presParOf" srcId="{C118817A-FF31-42CD-A05E-968B24C2ECEC}" destId="{E1B317BF-7A8E-4DCE-A9BF-A6D80FEA8C52}" srcOrd="4" destOrd="0" presId="urn:microsoft.com/office/officeart/2018/2/layout/IconLabelList"/>
    <dgm:cxn modelId="{ECE61C3C-0EAD-4EB6-BF6C-6ABCEBA60E75}" type="presParOf" srcId="{E1B317BF-7A8E-4DCE-A9BF-A6D80FEA8C52}" destId="{38216C7C-2627-4075-8636-3BB737CF453C}" srcOrd="0" destOrd="0" presId="urn:microsoft.com/office/officeart/2018/2/layout/IconLabelList"/>
    <dgm:cxn modelId="{A0262BAC-FED6-4758-A871-73D64AB750D4}" type="presParOf" srcId="{E1B317BF-7A8E-4DCE-A9BF-A6D80FEA8C52}" destId="{A587C55A-84AC-4EA6-8402-B9FCE7A196B5}" srcOrd="1" destOrd="0" presId="urn:microsoft.com/office/officeart/2018/2/layout/IconLabelList"/>
    <dgm:cxn modelId="{F4B293E7-C33A-42E0-956F-BB21FFDBBF82}" type="presParOf" srcId="{E1B317BF-7A8E-4DCE-A9BF-A6D80FEA8C52}" destId="{A286C0B7-3D84-444C-8D00-694201DA5A2C}" srcOrd="2" destOrd="0" presId="urn:microsoft.com/office/officeart/2018/2/layout/IconLabelList"/>
    <dgm:cxn modelId="{DA4DBFC5-7E5B-427C-9DE6-301A490A3876}" type="presParOf" srcId="{C118817A-FF31-42CD-A05E-968B24C2ECEC}" destId="{FF33ECC1-EC17-4E7C-9DF2-93889D23DD60}" srcOrd="5" destOrd="0" presId="urn:microsoft.com/office/officeart/2018/2/layout/IconLabelList"/>
    <dgm:cxn modelId="{5720F971-B935-45DC-81D1-B0A9DEA444CC}" type="presParOf" srcId="{C118817A-FF31-42CD-A05E-968B24C2ECEC}" destId="{8F6F1471-6654-4A34-822E-7A5AAF93B15C}" srcOrd="6" destOrd="0" presId="urn:microsoft.com/office/officeart/2018/2/layout/IconLabelList"/>
    <dgm:cxn modelId="{D29FEBB6-0BFA-43B7-9F6F-8F4589628914}" type="presParOf" srcId="{8F6F1471-6654-4A34-822E-7A5AAF93B15C}" destId="{C080832C-F328-4F93-94A1-2A5999584416}" srcOrd="0" destOrd="0" presId="urn:microsoft.com/office/officeart/2018/2/layout/IconLabelList"/>
    <dgm:cxn modelId="{078277D1-4D12-4051-9609-2E05CE4C0FD9}" type="presParOf" srcId="{8F6F1471-6654-4A34-822E-7A5AAF93B15C}" destId="{2516F5EB-CAC0-4801-A052-EB99C939AFAF}" srcOrd="1" destOrd="0" presId="urn:microsoft.com/office/officeart/2018/2/layout/IconLabelList"/>
    <dgm:cxn modelId="{49F00AF6-127E-4897-90B5-5A8229BA9E48}" type="presParOf" srcId="{8F6F1471-6654-4A34-822E-7A5AAF93B15C}" destId="{BBF765B9-BC6E-4D1A-B9F3-06028FEF72D9}" srcOrd="2" destOrd="0" presId="urn:microsoft.com/office/officeart/2018/2/layout/IconLabelList"/>
    <dgm:cxn modelId="{E515DB40-9AE8-4E7C-A464-62EE65D6866C}" type="presParOf" srcId="{C118817A-FF31-42CD-A05E-968B24C2ECEC}" destId="{48EBEA5A-9918-48B1-80D6-0E389F5CAEC3}" srcOrd="7" destOrd="0" presId="urn:microsoft.com/office/officeart/2018/2/layout/IconLabelList"/>
    <dgm:cxn modelId="{062E1D74-8EB1-4FF2-ADF8-134CBDCF2A00}" type="presParOf" srcId="{C118817A-FF31-42CD-A05E-968B24C2ECEC}" destId="{B8B07668-CAEF-4EAD-9DF7-96E7BC07CB61}" srcOrd="8" destOrd="0" presId="urn:microsoft.com/office/officeart/2018/2/layout/IconLabelList"/>
    <dgm:cxn modelId="{31167FEA-4ADF-4F96-ACFB-5A8F01ACD310}" type="presParOf" srcId="{B8B07668-CAEF-4EAD-9DF7-96E7BC07CB61}" destId="{6073653B-42EA-455F-8B6B-A408134EC75B}" srcOrd="0" destOrd="0" presId="urn:microsoft.com/office/officeart/2018/2/layout/IconLabelList"/>
    <dgm:cxn modelId="{D7AEC969-E1FA-4479-A318-A7597EF28DB6}" type="presParOf" srcId="{B8B07668-CAEF-4EAD-9DF7-96E7BC07CB61}" destId="{846385A0-C003-4199-B4CC-ECC39AAD68AE}" srcOrd="1" destOrd="0" presId="urn:microsoft.com/office/officeart/2018/2/layout/IconLabelList"/>
    <dgm:cxn modelId="{7008F520-8FF6-4FB3-BCAC-FA28766B3F35}" type="presParOf" srcId="{B8B07668-CAEF-4EAD-9DF7-96E7BC07CB61}" destId="{48CF8378-0F70-44EE-A432-C06680E38EC8}" srcOrd="2" destOrd="0" presId="urn:microsoft.com/office/officeart/2018/2/layout/IconLabelList"/>
    <dgm:cxn modelId="{6905D442-6BE6-47C4-97E1-86338ED0BCD2}" type="presParOf" srcId="{C118817A-FF31-42CD-A05E-968B24C2ECEC}" destId="{377B03D3-3BA8-4C69-841E-E15C147AD43C}" srcOrd="9" destOrd="0" presId="urn:microsoft.com/office/officeart/2018/2/layout/IconLabelList"/>
    <dgm:cxn modelId="{D1DD2D9C-ED97-4C4D-A0DB-41241566D632}" type="presParOf" srcId="{C118817A-FF31-42CD-A05E-968B24C2ECEC}" destId="{6BCA63D5-EE81-4E1A-9EF3-6F1A1960720C}" srcOrd="10" destOrd="0" presId="urn:microsoft.com/office/officeart/2018/2/layout/IconLabelList"/>
    <dgm:cxn modelId="{58825469-2CB0-48A5-84FC-9035FCB8E47E}" type="presParOf" srcId="{6BCA63D5-EE81-4E1A-9EF3-6F1A1960720C}" destId="{FAD7787B-940B-458B-A9A7-126BBFD32B71}" srcOrd="0" destOrd="0" presId="urn:microsoft.com/office/officeart/2018/2/layout/IconLabelList"/>
    <dgm:cxn modelId="{92EEC443-1500-44B6-B7B5-937609BC429B}" type="presParOf" srcId="{6BCA63D5-EE81-4E1A-9EF3-6F1A1960720C}" destId="{49EA9682-CBA7-4F30-B5F6-44FC94B5370B}" srcOrd="1" destOrd="0" presId="urn:microsoft.com/office/officeart/2018/2/layout/IconLabelList"/>
    <dgm:cxn modelId="{E2B862E0-9B21-4EF0-A2BB-A83D8A868270}" type="presParOf" srcId="{6BCA63D5-EE81-4E1A-9EF3-6F1A1960720C}" destId="{2C32B083-C36B-42EC-A017-13DA96D21926}"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2E0FB2-2ABF-4A5A-983A-5DF31427188C}">
      <dsp:nvSpPr>
        <dsp:cNvPr id="0" name=""/>
        <dsp:cNvSpPr/>
      </dsp:nvSpPr>
      <dsp:spPr>
        <a:xfrm>
          <a:off x="622800" y="127623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64A7BB-76B0-43DB-ABC3-F3E6083EED9A}">
      <dsp:nvSpPr>
        <dsp:cNvPr id="0" name=""/>
        <dsp:cNvSpPr/>
      </dsp:nvSpPr>
      <dsp:spPr>
        <a:xfrm>
          <a:off x="127800" y="235631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SE" sz="2000" kern="1200"/>
            <a:t>Comprehensive Cultural Shift</a:t>
          </a:r>
          <a:endParaRPr lang="en-US" sz="2000" kern="1200"/>
        </a:p>
      </dsp:txBody>
      <dsp:txXfrm>
        <a:off x="127800" y="2356311"/>
        <a:ext cx="1800000" cy="720000"/>
      </dsp:txXfrm>
    </dsp:sp>
    <dsp:sp modelId="{98C3A398-2F1D-42FA-AD76-515CF5AB769A}">
      <dsp:nvSpPr>
        <dsp:cNvPr id="0" name=""/>
        <dsp:cNvSpPr/>
      </dsp:nvSpPr>
      <dsp:spPr>
        <a:xfrm>
          <a:off x="2737800" y="127623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1B5F01-5720-4E00-8AAF-4E8AC0CAF576}">
      <dsp:nvSpPr>
        <dsp:cNvPr id="0" name=""/>
        <dsp:cNvSpPr/>
      </dsp:nvSpPr>
      <dsp:spPr>
        <a:xfrm>
          <a:off x="2242800" y="235631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SE" sz="2000" kern="1200"/>
            <a:t>Strategic Asset</a:t>
          </a:r>
          <a:endParaRPr lang="en-US" sz="2000" kern="1200"/>
        </a:p>
      </dsp:txBody>
      <dsp:txXfrm>
        <a:off x="2242800" y="2356311"/>
        <a:ext cx="1800000" cy="720000"/>
      </dsp:txXfrm>
    </dsp:sp>
    <dsp:sp modelId="{07922520-C7B6-4856-943D-2DFED3DEEA9A}">
      <dsp:nvSpPr>
        <dsp:cNvPr id="0" name=""/>
        <dsp:cNvSpPr/>
      </dsp:nvSpPr>
      <dsp:spPr>
        <a:xfrm>
          <a:off x="4852800" y="127623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585CE1-6977-4C6E-8D19-9C801C7C9FBA}">
      <dsp:nvSpPr>
        <dsp:cNvPr id="0" name=""/>
        <dsp:cNvSpPr/>
      </dsp:nvSpPr>
      <dsp:spPr>
        <a:xfrm>
          <a:off x="4357800" y="235631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SE" sz="2000" kern="1200"/>
            <a:t>Evidence-Based Decision-Making</a:t>
          </a:r>
          <a:endParaRPr lang="en-US" sz="2000" kern="1200"/>
        </a:p>
      </dsp:txBody>
      <dsp:txXfrm>
        <a:off x="4357800" y="2356311"/>
        <a:ext cx="1800000" cy="720000"/>
      </dsp:txXfrm>
    </dsp:sp>
    <dsp:sp modelId="{69AF68F9-CB96-45CC-A38E-9C9125E9C45B}">
      <dsp:nvSpPr>
        <dsp:cNvPr id="0" name=""/>
        <dsp:cNvSpPr/>
      </dsp:nvSpPr>
      <dsp:spPr>
        <a:xfrm>
          <a:off x="6967800" y="127623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42E3C8-7631-40C1-9D5F-9B9B8291C812}">
      <dsp:nvSpPr>
        <dsp:cNvPr id="0" name=""/>
        <dsp:cNvSpPr/>
      </dsp:nvSpPr>
      <dsp:spPr>
        <a:xfrm>
          <a:off x="6472800" y="235631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SE" sz="2000" kern="1200"/>
            <a:t>Shift in Mindset</a:t>
          </a:r>
          <a:endParaRPr lang="en-US" sz="2000" kern="1200"/>
        </a:p>
      </dsp:txBody>
      <dsp:txXfrm>
        <a:off x="6472800" y="2356311"/>
        <a:ext cx="1800000" cy="720000"/>
      </dsp:txXfrm>
    </dsp:sp>
    <dsp:sp modelId="{1B862C2F-C93D-4F57-A963-CEDFEDAD7F99}">
      <dsp:nvSpPr>
        <dsp:cNvPr id="0" name=""/>
        <dsp:cNvSpPr/>
      </dsp:nvSpPr>
      <dsp:spPr>
        <a:xfrm>
          <a:off x="9082800" y="127623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D79962-724A-45B7-B048-96604FF0E54C}">
      <dsp:nvSpPr>
        <dsp:cNvPr id="0" name=""/>
        <dsp:cNvSpPr/>
      </dsp:nvSpPr>
      <dsp:spPr>
        <a:xfrm>
          <a:off x="8587800" y="235631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SE" sz="2000" kern="1200"/>
            <a:t>Data as Decision-Making DNA</a:t>
          </a:r>
          <a:endParaRPr lang="en-US" sz="2000" kern="1200"/>
        </a:p>
      </dsp:txBody>
      <dsp:txXfrm>
        <a:off x="8587800" y="2356311"/>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0DDE99-35BF-47EA-AACB-378DE579AE69}">
      <dsp:nvSpPr>
        <dsp:cNvPr id="0" name=""/>
        <dsp:cNvSpPr/>
      </dsp:nvSpPr>
      <dsp:spPr>
        <a:xfrm>
          <a:off x="898829" y="288"/>
          <a:ext cx="1001496" cy="100149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6FA39A-EC19-4F09-A529-27582525752F}">
      <dsp:nvSpPr>
        <dsp:cNvPr id="0" name=""/>
        <dsp:cNvSpPr/>
      </dsp:nvSpPr>
      <dsp:spPr>
        <a:xfrm>
          <a:off x="1112262" y="213721"/>
          <a:ext cx="574628" cy="574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6E4CA1-B50A-4D45-8028-41989FA8B0CD}">
      <dsp:nvSpPr>
        <dsp:cNvPr id="0" name=""/>
        <dsp:cNvSpPr/>
      </dsp:nvSpPr>
      <dsp:spPr>
        <a:xfrm>
          <a:off x="578678"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SE" sz="1400" kern="1200"/>
            <a:t>Resistance to Cultural Change</a:t>
          </a:r>
          <a:endParaRPr lang="en-US" sz="1400" kern="1200"/>
        </a:p>
      </dsp:txBody>
      <dsp:txXfrm>
        <a:off x="578678" y="1313725"/>
        <a:ext cx="1641796" cy="656718"/>
      </dsp:txXfrm>
    </dsp:sp>
    <dsp:sp modelId="{407F9319-287E-4A09-A97F-CEA0F0A92B45}">
      <dsp:nvSpPr>
        <dsp:cNvPr id="0" name=""/>
        <dsp:cNvSpPr/>
      </dsp:nvSpPr>
      <dsp:spPr>
        <a:xfrm>
          <a:off x="2827940" y="288"/>
          <a:ext cx="1001496" cy="100149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1FBC71-0474-4148-8986-65FEADCE281F}">
      <dsp:nvSpPr>
        <dsp:cNvPr id="0" name=""/>
        <dsp:cNvSpPr/>
      </dsp:nvSpPr>
      <dsp:spPr>
        <a:xfrm>
          <a:off x="3041374" y="213721"/>
          <a:ext cx="574628" cy="574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4F2E89-6385-4B16-8E52-0F7A998C77BC}">
      <dsp:nvSpPr>
        <dsp:cNvPr id="0" name=""/>
        <dsp:cNvSpPr/>
      </dsp:nvSpPr>
      <dsp:spPr>
        <a:xfrm>
          <a:off x="2507790"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GB" sz="1400" kern="1200"/>
            <a:t>Lack of Data Literacy and Skills</a:t>
          </a:r>
          <a:endParaRPr lang="en-US" sz="1400" kern="1200"/>
        </a:p>
      </dsp:txBody>
      <dsp:txXfrm>
        <a:off x="2507790" y="1313725"/>
        <a:ext cx="1641796" cy="656718"/>
      </dsp:txXfrm>
    </dsp:sp>
    <dsp:sp modelId="{4BF8D099-73D4-4718-8FF2-535C24B6701B}">
      <dsp:nvSpPr>
        <dsp:cNvPr id="0" name=""/>
        <dsp:cNvSpPr/>
      </dsp:nvSpPr>
      <dsp:spPr>
        <a:xfrm>
          <a:off x="4757051" y="288"/>
          <a:ext cx="1001496" cy="100149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FAD44D-E211-4405-AE10-734CE6E8DB63}">
      <dsp:nvSpPr>
        <dsp:cNvPr id="0" name=""/>
        <dsp:cNvSpPr/>
      </dsp:nvSpPr>
      <dsp:spPr>
        <a:xfrm>
          <a:off x="4970485" y="213721"/>
          <a:ext cx="574628" cy="5746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B89606-B83F-49D5-9C09-05B5BF4C05DD}">
      <dsp:nvSpPr>
        <dsp:cNvPr id="0" name=""/>
        <dsp:cNvSpPr/>
      </dsp:nvSpPr>
      <dsp:spPr>
        <a:xfrm>
          <a:off x="4436901"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GB" sz="1400" kern="1200"/>
            <a:t>Data Silos Within the Organization</a:t>
          </a:r>
          <a:endParaRPr lang="en-US" sz="1400" kern="1200"/>
        </a:p>
      </dsp:txBody>
      <dsp:txXfrm>
        <a:off x="4436901" y="1313725"/>
        <a:ext cx="1641796" cy="656718"/>
      </dsp:txXfrm>
    </dsp:sp>
    <dsp:sp modelId="{0259FD6D-E3A5-4D84-B530-E5EDFBFCA00E}">
      <dsp:nvSpPr>
        <dsp:cNvPr id="0" name=""/>
        <dsp:cNvSpPr/>
      </dsp:nvSpPr>
      <dsp:spPr>
        <a:xfrm>
          <a:off x="6686163" y="288"/>
          <a:ext cx="1001496" cy="100149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83A89B-A01B-4BD9-8A11-256C2C018062}">
      <dsp:nvSpPr>
        <dsp:cNvPr id="0" name=""/>
        <dsp:cNvSpPr/>
      </dsp:nvSpPr>
      <dsp:spPr>
        <a:xfrm>
          <a:off x="6899596" y="213721"/>
          <a:ext cx="574628" cy="5746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B077EA-D5CE-4DED-8BB9-8318A09C19B6}">
      <dsp:nvSpPr>
        <dsp:cNvPr id="0" name=""/>
        <dsp:cNvSpPr/>
      </dsp:nvSpPr>
      <dsp:spPr>
        <a:xfrm>
          <a:off x="6366012"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SE" sz="1400" kern="1200"/>
            <a:t>Privacy and Ethical Concerns</a:t>
          </a:r>
          <a:endParaRPr lang="en-US" sz="1400" kern="1200"/>
        </a:p>
      </dsp:txBody>
      <dsp:txXfrm>
        <a:off x="6366012" y="1313725"/>
        <a:ext cx="1641796" cy="656718"/>
      </dsp:txXfrm>
    </dsp:sp>
    <dsp:sp modelId="{9A54B9B4-AED0-4C59-9DF7-197EC0531B1D}">
      <dsp:nvSpPr>
        <dsp:cNvPr id="0" name=""/>
        <dsp:cNvSpPr/>
      </dsp:nvSpPr>
      <dsp:spPr>
        <a:xfrm>
          <a:off x="8615274" y="288"/>
          <a:ext cx="1001496" cy="100149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CD1672-D724-4680-A2BD-14F82186D648}">
      <dsp:nvSpPr>
        <dsp:cNvPr id="0" name=""/>
        <dsp:cNvSpPr/>
      </dsp:nvSpPr>
      <dsp:spPr>
        <a:xfrm>
          <a:off x="8828708" y="213721"/>
          <a:ext cx="574628" cy="5746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7069AD-CC29-4D5F-94AC-8514B9E38780}">
      <dsp:nvSpPr>
        <dsp:cNvPr id="0" name=""/>
        <dsp:cNvSpPr/>
      </dsp:nvSpPr>
      <dsp:spPr>
        <a:xfrm>
          <a:off x="8295124"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SE" sz="1400" kern="1200"/>
            <a:t>Integration with Existing Systems</a:t>
          </a:r>
          <a:endParaRPr lang="en-US" sz="1400" kern="1200"/>
        </a:p>
      </dsp:txBody>
      <dsp:txXfrm>
        <a:off x="8295124" y="1313725"/>
        <a:ext cx="1641796" cy="656718"/>
      </dsp:txXfrm>
    </dsp:sp>
    <dsp:sp modelId="{23E5AF2D-DCD7-4D44-BF87-8CD36E17488A}">
      <dsp:nvSpPr>
        <dsp:cNvPr id="0" name=""/>
        <dsp:cNvSpPr/>
      </dsp:nvSpPr>
      <dsp:spPr>
        <a:xfrm>
          <a:off x="4757051" y="2380893"/>
          <a:ext cx="1001496" cy="100149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1554D5-496C-4219-8B9F-8CF31653F6E6}">
      <dsp:nvSpPr>
        <dsp:cNvPr id="0" name=""/>
        <dsp:cNvSpPr/>
      </dsp:nvSpPr>
      <dsp:spPr>
        <a:xfrm>
          <a:off x="4970485" y="2594327"/>
          <a:ext cx="574628" cy="5746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36FEFF-CE46-47A6-8D86-BDC3136FFA44}">
      <dsp:nvSpPr>
        <dsp:cNvPr id="0" name=""/>
        <dsp:cNvSpPr/>
      </dsp:nvSpPr>
      <dsp:spPr>
        <a:xfrm>
          <a:off x="4436901"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SE" sz="1400" kern="1200"/>
            <a:t>Change in Decision-Making Culture</a:t>
          </a:r>
          <a:endParaRPr lang="en-US" sz="1400" kern="1200"/>
        </a:p>
      </dsp:txBody>
      <dsp:txXfrm>
        <a:off x="4436901" y="3694331"/>
        <a:ext cx="1641796" cy="656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55EB17-4899-45CF-9ADA-36DA35709433}">
      <dsp:nvSpPr>
        <dsp:cNvPr id="0" name=""/>
        <dsp:cNvSpPr/>
      </dsp:nvSpPr>
      <dsp:spPr>
        <a:xfrm>
          <a:off x="709060" y="205237"/>
          <a:ext cx="615410" cy="615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7FC962-5867-43CA-8E80-6218D44A6BC5}">
      <dsp:nvSpPr>
        <dsp:cNvPr id="0" name=""/>
        <dsp:cNvSpPr/>
      </dsp:nvSpPr>
      <dsp:spPr>
        <a:xfrm>
          <a:off x="332976" y="1030460"/>
          <a:ext cx="1367578" cy="547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Strategic Decision-Making</a:t>
          </a:r>
          <a:endParaRPr lang="en-US" sz="1100" kern="1200"/>
        </a:p>
      </dsp:txBody>
      <dsp:txXfrm>
        <a:off x="332976" y="1030460"/>
        <a:ext cx="1367578" cy="547031"/>
      </dsp:txXfrm>
    </dsp:sp>
    <dsp:sp modelId="{69C36326-DF56-43E0-BBA6-327254676D64}">
      <dsp:nvSpPr>
        <dsp:cNvPr id="0" name=""/>
        <dsp:cNvSpPr/>
      </dsp:nvSpPr>
      <dsp:spPr>
        <a:xfrm>
          <a:off x="2315964" y="205237"/>
          <a:ext cx="615410" cy="6154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3F7CAC-1B8F-4D47-BC34-3B9ADD3F6AC8}">
      <dsp:nvSpPr>
        <dsp:cNvPr id="0" name=""/>
        <dsp:cNvSpPr/>
      </dsp:nvSpPr>
      <dsp:spPr>
        <a:xfrm>
          <a:off x="1939880" y="1030460"/>
          <a:ext cx="1367578" cy="547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SE" sz="1100" kern="1200"/>
            <a:t>Enhancing Customer Experiences</a:t>
          </a:r>
          <a:endParaRPr lang="en-US" sz="1100" kern="1200"/>
        </a:p>
      </dsp:txBody>
      <dsp:txXfrm>
        <a:off x="1939880" y="1030460"/>
        <a:ext cx="1367578" cy="547031"/>
      </dsp:txXfrm>
    </dsp:sp>
    <dsp:sp modelId="{38216C7C-2627-4075-8636-3BB737CF453C}">
      <dsp:nvSpPr>
        <dsp:cNvPr id="0" name=""/>
        <dsp:cNvSpPr/>
      </dsp:nvSpPr>
      <dsp:spPr>
        <a:xfrm>
          <a:off x="3922869" y="205237"/>
          <a:ext cx="615410" cy="6154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86C0B7-3D84-444C-8D00-694201DA5A2C}">
      <dsp:nvSpPr>
        <dsp:cNvPr id="0" name=""/>
        <dsp:cNvSpPr/>
      </dsp:nvSpPr>
      <dsp:spPr>
        <a:xfrm>
          <a:off x="3546785" y="1030460"/>
          <a:ext cx="1367578" cy="547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SE" sz="1100" kern="1200"/>
            <a:t>Identifying New Business Opportunities</a:t>
          </a:r>
          <a:endParaRPr lang="en-US" sz="1100" kern="1200"/>
        </a:p>
      </dsp:txBody>
      <dsp:txXfrm>
        <a:off x="3546785" y="1030460"/>
        <a:ext cx="1367578" cy="547031"/>
      </dsp:txXfrm>
    </dsp:sp>
    <dsp:sp modelId="{C080832C-F328-4F93-94A1-2A5999584416}">
      <dsp:nvSpPr>
        <dsp:cNvPr id="0" name=""/>
        <dsp:cNvSpPr/>
      </dsp:nvSpPr>
      <dsp:spPr>
        <a:xfrm>
          <a:off x="709060" y="1919386"/>
          <a:ext cx="615410" cy="615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F765B9-BC6E-4D1A-B9F3-06028FEF72D9}">
      <dsp:nvSpPr>
        <dsp:cNvPr id="0" name=""/>
        <dsp:cNvSpPr/>
      </dsp:nvSpPr>
      <dsp:spPr>
        <a:xfrm>
          <a:off x="332976" y="2744609"/>
          <a:ext cx="1367578" cy="547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Improving Operational Efficiency</a:t>
          </a:r>
          <a:endParaRPr lang="en-US" sz="1100" kern="1200"/>
        </a:p>
      </dsp:txBody>
      <dsp:txXfrm>
        <a:off x="332976" y="2744609"/>
        <a:ext cx="1367578" cy="547031"/>
      </dsp:txXfrm>
    </dsp:sp>
    <dsp:sp modelId="{6073653B-42EA-455F-8B6B-A408134EC75B}">
      <dsp:nvSpPr>
        <dsp:cNvPr id="0" name=""/>
        <dsp:cNvSpPr/>
      </dsp:nvSpPr>
      <dsp:spPr>
        <a:xfrm>
          <a:off x="2315964" y="1919386"/>
          <a:ext cx="615410" cy="6154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F8378-0F70-44EE-A432-C06680E38EC8}">
      <dsp:nvSpPr>
        <dsp:cNvPr id="0" name=""/>
        <dsp:cNvSpPr/>
      </dsp:nvSpPr>
      <dsp:spPr>
        <a:xfrm>
          <a:off x="1939880" y="2744609"/>
          <a:ext cx="1367578" cy="547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SE" sz="1100" kern="1200"/>
            <a:t>Implementing the Trinity Strategy</a:t>
          </a:r>
          <a:endParaRPr lang="en-US" sz="1100" kern="1200"/>
        </a:p>
      </dsp:txBody>
      <dsp:txXfrm>
        <a:off x="1939880" y="2744609"/>
        <a:ext cx="1367578" cy="547031"/>
      </dsp:txXfrm>
    </dsp:sp>
    <dsp:sp modelId="{FAD7787B-940B-458B-A9A7-126BBFD32B71}">
      <dsp:nvSpPr>
        <dsp:cNvPr id="0" name=""/>
        <dsp:cNvSpPr/>
      </dsp:nvSpPr>
      <dsp:spPr>
        <a:xfrm>
          <a:off x="3922869" y="1919386"/>
          <a:ext cx="615410" cy="61541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32B083-C36B-42EC-A017-13DA96D21926}">
      <dsp:nvSpPr>
        <dsp:cNvPr id="0" name=""/>
        <dsp:cNvSpPr/>
      </dsp:nvSpPr>
      <dsp:spPr>
        <a:xfrm>
          <a:off x="3546785" y="2744609"/>
          <a:ext cx="1367578" cy="547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Fostering a Culture of Continuous Improvement</a:t>
          </a:r>
          <a:endParaRPr lang="en-US" sz="1100" kern="1200"/>
        </a:p>
      </dsp:txBody>
      <dsp:txXfrm>
        <a:off x="3546785" y="2744609"/>
        <a:ext cx="1367578" cy="54703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359368-E7F5-48F6-A909-556FDA0BA69E}" type="datetimeFigureOut">
              <a:rPr lang="en-SE" smtClean="0"/>
              <a:t>2023-11-13</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DB150-C78D-4166-ABF6-95D7B6804B7F}" type="slidenum">
              <a:rPr lang="en-SE" smtClean="0"/>
              <a:t>‹#›</a:t>
            </a:fld>
            <a:endParaRPr lang="en-SE"/>
          </a:p>
        </p:txBody>
      </p:sp>
    </p:spTree>
    <p:extLst>
      <p:ext uri="{BB962C8B-B14F-4D97-AF65-F5344CB8AC3E}">
        <p14:creationId xmlns:p14="http://schemas.microsoft.com/office/powerpoint/2010/main" val="13630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Good afternoon, everyone. Today, we're delving into the realm of data-driven culture, exploring how organizations leverage data to shape their decision-making processes. In a world inundated with information, the ability to harness and interpret data is becoming a key determinant of success in various industries.</a:t>
            </a:r>
            <a:endParaRPr lang="en-SE" dirty="0"/>
          </a:p>
        </p:txBody>
      </p:sp>
      <p:sp>
        <p:nvSpPr>
          <p:cNvPr id="4" name="Slide Number Placeholder 3"/>
          <p:cNvSpPr>
            <a:spLocks noGrp="1"/>
          </p:cNvSpPr>
          <p:nvPr>
            <p:ph type="sldNum" sz="quarter" idx="5"/>
          </p:nvPr>
        </p:nvSpPr>
        <p:spPr/>
        <p:txBody>
          <a:bodyPr/>
          <a:lstStyle/>
          <a:p>
            <a:fld id="{B36DB150-C78D-4166-ABF6-95D7B6804B7F}" type="slidenum">
              <a:rPr lang="en-SE" smtClean="0"/>
              <a:t>1</a:t>
            </a:fld>
            <a:endParaRPr lang="en-SE"/>
          </a:p>
        </p:txBody>
      </p:sp>
    </p:spTree>
    <p:extLst>
      <p:ext uri="{BB962C8B-B14F-4D97-AF65-F5344CB8AC3E}">
        <p14:creationId xmlns:p14="http://schemas.microsoft.com/office/powerpoint/2010/main" val="2892324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embark on this exploration, it's crucial to grasp the multifaceted nature of a data-driven culture, a concept echoed in various studies and discussions. According to </a:t>
            </a:r>
            <a:r>
              <a:rPr lang="en-GB" dirty="0" err="1"/>
              <a:t>Berndtsson</a:t>
            </a:r>
            <a:r>
              <a:rPr lang="en-GB" dirty="0"/>
              <a:t> et al. (2020), a data-driven culture is an organizational environment that not only values the collection, analysis, and utilization of data but ingrains these processes into the very fabric of decision-making. It goes beyond merely acknowledging the importance of data; it signifies a cultural shift where data is treated as a strategic asset, shaping the organization's narrative and trajectory.</a:t>
            </a:r>
          </a:p>
          <a:p>
            <a:endParaRPr lang="en-GB" dirty="0"/>
          </a:p>
          <a:p>
            <a:r>
              <a:rPr lang="en-GB" dirty="0"/>
              <a:t>McAfee and Brynjolfsson (2012) extend this definition by emphasizing the central role of data and analytics in the decision-making landscape. Here, a data-driven culture is one where decision-makers leverage data insights, statistical analyses, and predictive models to inform their choices. It's a departure from traditional decision-making based on intuition or historical practices, instead placing a premium on evidence-based, data-supported strategies.</a:t>
            </a:r>
          </a:p>
          <a:p>
            <a:endParaRPr lang="en-GB" dirty="0"/>
          </a:p>
          <a:p>
            <a:r>
              <a:rPr lang="en-GB" dirty="0"/>
              <a:t>Moreover, Kaushik's insights from the 2007 video stress the cultural aspect of this definition. He argues that a data-driven culture entails not just utilizing data but fostering an environment where data becomes the language of decision-making. It's a shift in mindset where data isn't merely a tool; it's a shared language spoken across all levels of the organization.</a:t>
            </a:r>
          </a:p>
          <a:p>
            <a:endParaRPr lang="en-GB" dirty="0"/>
          </a:p>
          <a:p>
            <a:r>
              <a:rPr lang="en-GB" dirty="0"/>
              <a:t>In essence, a comprehensive definition of a data-driven culture encompasses an organizational ethos where data isn't merely a resource but an integral part of the decision-making DNA, influencing strategies, operations, and the very culture of how business is conducted.</a:t>
            </a:r>
            <a:endParaRPr lang="en-SE" dirty="0"/>
          </a:p>
        </p:txBody>
      </p:sp>
      <p:sp>
        <p:nvSpPr>
          <p:cNvPr id="4" name="Slide Number Placeholder 3"/>
          <p:cNvSpPr>
            <a:spLocks noGrp="1"/>
          </p:cNvSpPr>
          <p:nvPr>
            <p:ph type="sldNum" sz="quarter" idx="5"/>
          </p:nvPr>
        </p:nvSpPr>
        <p:spPr/>
        <p:txBody>
          <a:bodyPr/>
          <a:lstStyle/>
          <a:p>
            <a:fld id="{B36DB150-C78D-4166-ABF6-95D7B6804B7F}" type="slidenum">
              <a:rPr lang="en-SE" smtClean="0"/>
              <a:t>2</a:t>
            </a:fld>
            <a:endParaRPr lang="en-SE"/>
          </a:p>
        </p:txBody>
      </p:sp>
    </p:spTree>
    <p:extLst>
      <p:ext uri="{BB962C8B-B14F-4D97-AF65-F5344CB8AC3E}">
        <p14:creationId xmlns:p14="http://schemas.microsoft.com/office/powerpoint/2010/main" val="2359760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**Decision-Making Grounded in Data and Analytics:**</a:t>
            </a:r>
          </a:p>
          <a:p>
            <a:r>
              <a:rPr lang="en-GB" dirty="0"/>
              <a:t>   - According to McAfee and Brynjolfsson (2012), a core characteristic is decision-making that is grounded in data and analytics. This involves moving away from intuition-based decisions to those supported by evidence and insights derived from data.</a:t>
            </a:r>
          </a:p>
          <a:p>
            <a:endParaRPr lang="en-GB" dirty="0"/>
          </a:p>
          <a:p>
            <a:r>
              <a:rPr lang="en-GB" dirty="0"/>
              <a:t>2. **Continuous Learning and Improvement:**</a:t>
            </a:r>
          </a:p>
          <a:p>
            <a:r>
              <a:rPr lang="en-GB" dirty="0"/>
              <a:t>   - As highlighted by </a:t>
            </a:r>
            <a:r>
              <a:rPr lang="en-GB" dirty="0" err="1"/>
              <a:t>Berndtsson</a:t>
            </a:r>
            <a:r>
              <a:rPr lang="en-GB" dirty="0"/>
              <a:t> et al. (2020), a data-driven culture is marked by a commitment to continuous learning and improvement. Organizations actively seek opportunities to enhance processes and strategies based on ongoing data analysis.</a:t>
            </a:r>
          </a:p>
          <a:p>
            <a:endParaRPr lang="en-GB" dirty="0"/>
          </a:p>
          <a:p>
            <a:r>
              <a:rPr lang="en-GB" dirty="0"/>
              <a:t>3. **Empowering Employees Through Data Literacy:**</a:t>
            </a:r>
          </a:p>
          <a:p>
            <a:r>
              <a:rPr lang="en-GB" dirty="0"/>
              <a:t>   - Building on the idea of a cultural shift, a data-driven culture empowers employees through data literacy. This means providing the skills and knowledge necessary for individuals across the organization to engage meaningfully with data.</a:t>
            </a:r>
          </a:p>
          <a:p>
            <a:endParaRPr lang="en-GB" dirty="0"/>
          </a:p>
          <a:p>
            <a:r>
              <a:rPr lang="en-GB" dirty="0"/>
              <a:t>4. **Integration of Data into Organizational Processes:**</a:t>
            </a:r>
          </a:p>
          <a:p>
            <a:r>
              <a:rPr lang="en-GB" dirty="0"/>
              <a:t>   - Another characteristic, as discussed by McAfee and Brynjolfsson (2012), is the seamless integration of data into organizational processes. In a data-driven culture, data is not treated as an isolated entity but as a key component influencing how day-to-day operations are conducted.</a:t>
            </a:r>
          </a:p>
          <a:p>
            <a:endParaRPr lang="en-GB" dirty="0"/>
          </a:p>
          <a:p>
            <a:r>
              <a:rPr lang="en-GB" dirty="0"/>
              <a:t>5. **Strategic Use of Data in Decision-Making Fabric:**</a:t>
            </a:r>
          </a:p>
          <a:p>
            <a:r>
              <a:rPr lang="en-GB" dirty="0"/>
              <a:t>   - Echoing </a:t>
            </a:r>
            <a:r>
              <a:rPr lang="en-GB" dirty="0" err="1"/>
              <a:t>Berndtsson</a:t>
            </a:r>
            <a:r>
              <a:rPr lang="en-GB" dirty="0"/>
              <a:t> et al.'s (2020) insights, the characteristics also encompass the strategic use of data as an integral part of the decision-making fabric. This involves weaving data insights into the very fabric of how decisions are conceived and executed.</a:t>
            </a:r>
          </a:p>
          <a:p>
            <a:endParaRPr lang="en-GB" dirty="0"/>
          </a:p>
          <a:p>
            <a:r>
              <a:rPr lang="en-GB" dirty="0"/>
              <a:t>6. **Adaptation to Changing Business Landscape:**</a:t>
            </a:r>
          </a:p>
          <a:p>
            <a:r>
              <a:rPr lang="en-GB" dirty="0"/>
              <a:t>   - In the face of a rapidly changing business landscape, a data-driven culture is adaptable. Organizations can quickly pivot strategies, leveraging real-time data to respond to market shifts, emerging trends, and evolving customer preferences.</a:t>
            </a:r>
          </a:p>
        </p:txBody>
      </p:sp>
      <p:sp>
        <p:nvSpPr>
          <p:cNvPr id="4" name="Slide Number Placeholder 3"/>
          <p:cNvSpPr>
            <a:spLocks noGrp="1"/>
          </p:cNvSpPr>
          <p:nvPr>
            <p:ph type="sldNum" sz="quarter" idx="5"/>
          </p:nvPr>
        </p:nvSpPr>
        <p:spPr/>
        <p:txBody>
          <a:bodyPr/>
          <a:lstStyle/>
          <a:p>
            <a:fld id="{B36DB150-C78D-4166-ABF6-95D7B6804B7F}" type="slidenum">
              <a:rPr lang="en-SE" smtClean="0"/>
              <a:t>3</a:t>
            </a:fld>
            <a:endParaRPr lang="en-SE"/>
          </a:p>
        </p:txBody>
      </p:sp>
    </p:spTree>
    <p:extLst>
      <p:ext uri="{BB962C8B-B14F-4D97-AF65-F5344CB8AC3E}">
        <p14:creationId xmlns:p14="http://schemas.microsoft.com/office/powerpoint/2010/main" val="2775431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**Improved Decision-Making:**</a:t>
            </a:r>
          </a:p>
          <a:p>
            <a:r>
              <a:rPr lang="en-GB" dirty="0"/>
              <a:t>   - According to McAfee and Brynjolfsson (2012), one of the primary benefits is improved decision-making. Organizations that embrace data-driven practices are better positioned to make informed choices based on real-time insights.</a:t>
            </a:r>
          </a:p>
          <a:p>
            <a:endParaRPr lang="en-GB" dirty="0"/>
          </a:p>
          <a:p>
            <a:r>
              <a:rPr lang="en-GB" dirty="0"/>
              <a:t>2. **Increased Efficiency:**</a:t>
            </a:r>
          </a:p>
          <a:p>
            <a:r>
              <a:rPr lang="en-GB" dirty="0"/>
              <a:t>   - Data-driven cultures lead to increased operational efficiency. Through the strategic use of data, organizations can identify bottlenecks, streamline processes, and allocate resources more effectively, as indicated by McAfee and Brynjolfsson (2012).</a:t>
            </a:r>
          </a:p>
          <a:p>
            <a:endParaRPr lang="en-GB" dirty="0"/>
          </a:p>
          <a:p>
            <a:r>
              <a:rPr lang="en-GB" dirty="0"/>
              <a:t>3. **Enhanced Innovation:**</a:t>
            </a:r>
          </a:p>
          <a:p>
            <a:r>
              <a:rPr lang="en-GB" dirty="0"/>
              <a:t>   - The infusion of data into decision-making processes fosters a culture of innovation. </a:t>
            </a:r>
            <a:r>
              <a:rPr lang="en-GB" dirty="0" err="1"/>
              <a:t>Berndtsson</a:t>
            </a:r>
            <a:r>
              <a:rPr lang="en-GB" dirty="0"/>
              <a:t> et al. (2020) note that organizations leveraging data creatively often discover new solutions, products, or services that drive innovation.</a:t>
            </a:r>
          </a:p>
          <a:p>
            <a:endParaRPr lang="en-GB" dirty="0"/>
          </a:p>
          <a:p>
            <a:r>
              <a:rPr lang="en-GB" dirty="0"/>
              <a:t>4. **Competitive Advantage:**</a:t>
            </a:r>
          </a:p>
          <a:p>
            <a:r>
              <a:rPr lang="en-GB" dirty="0"/>
              <a:t>   - Organizations embracing data-driven practices gain a competitive edge. McAfee and Brynjolfsson's (2012) statistical evidence highlights that data-driven companies are not only more productive but also more profitable than their counterparts.</a:t>
            </a:r>
          </a:p>
          <a:p>
            <a:endParaRPr lang="en-GB" dirty="0"/>
          </a:p>
          <a:p>
            <a:r>
              <a:rPr lang="en-GB" dirty="0"/>
              <a:t>5. **Real-Time Adaptation:**</a:t>
            </a:r>
          </a:p>
          <a:p>
            <a:r>
              <a:rPr lang="en-GB" dirty="0"/>
              <a:t>   - In a data-driven culture, real-time adaptation becomes possible. For instance, a retail company utilizing data analytics can swiftly adjust pricing strategies based on market dynamics, ensuring competitiveness.</a:t>
            </a:r>
          </a:p>
          <a:p>
            <a:endParaRPr lang="en-GB" dirty="0"/>
          </a:p>
          <a:p>
            <a:r>
              <a:rPr lang="en-GB" dirty="0"/>
              <a:t>6. **Customer-Centric Approaches:**</a:t>
            </a:r>
          </a:p>
          <a:p>
            <a:r>
              <a:rPr lang="en-GB" dirty="0"/>
              <a:t>   - Kaushik's insights emphasize that a data-driven culture enables organizations to adopt customer-centric approaches. By understanding customer </a:t>
            </a:r>
            <a:r>
              <a:rPr lang="en-GB" dirty="0" err="1"/>
              <a:t>behavior</a:t>
            </a:r>
            <a:r>
              <a:rPr lang="en-GB" dirty="0"/>
              <a:t> through data, businesses can tailor products and services to meet customer needs effectively.</a:t>
            </a:r>
          </a:p>
        </p:txBody>
      </p:sp>
      <p:sp>
        <p:nvSpPr>
          <p:cNvPr id="4" name="Slide Number Placeholder 3"/>
          <p:cNvSpPr>
            <a:spLocks noGrp="1"/>
          </p:cNvSpPr>
          <p:nvPr>
            <p:ph type="sldNum" sz="quarter" idx="5"/>
          </p:nvPr>
        </p:nvSpPr>
        <p:spPr/>
        <p:txBody>
          <a:bodyPr/>
          <a:lstStyle/>
          <a:p>
            <a:fld id="{B36DB150-C78D-4166-ABF6-95D7B6804B7F}" type="slidenum">
              <a:rPr lang="en-SE" smtClean="0"/>
              <a:t>4</a:t>
            </a:fld>
            <a:endParaRPr lang="en-SE"/>
          </a:p>
        </p:txBody>
      </p:sp>
    </p:spTree>
    <p:extLst>
      <p:ext uri="{BB962C8B-B14F-4D97-AF65-F5344CB8AC3E}">
        <p14:creationId xmlns:p14="http://schemas.microsoft.com/office/powerpoint/2010/main" val="3737383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**Big Data's Transformative Impact:**</a:t>
            </a:r>
          </a:p>
          <a:p>
            <a:r>
              <a:rPr lang="en-GB" dirty="0"/>
              <a:t>Firstly, let's acknowledge the transformative impact of big data. Statistical evidence consistently supports that companies embracing data-driven practices are not only more productive but also more profitable. The power lies in the strategic use of data to inform decision-making and drive organizational success.</a:t>
            </a:r>
          </a:p>
          <a:p>
            <a:endParaRPr lang="en-GB" dirty="0"/>
          </a:p>
          <a:p>
            <a:r>
              <a:rPr lang="en-GB" dirty="0"/>
              <a:t>**Strategic Deployment Components:**</a:t>
            </a:r>
          </a:p>
          <a:p>
            <a:r>
              <a:rPr lang="en-GB" dirty="0"/>
              <a:t>Moving forward, we'll explore the critical components of strategic deployment. This involves gaining stakeholder trust, seamlessly integrating technology, ensuring accountability, and measuring the economic value of deployed models. These elements collectively contribute to the successful integration of data science into business operations.</a:t>
            </a:r>
          </a:p>
          <a:p>
            <a:endParaRPr lang="en-GB" dirty="0"/>
          </a:p>
          <a:p>
            <a:r>
              <a:rPr lang="en-GB" dirty="0"/>
              <a:t>**Organizational Steps for Successful Deployment:**</a:t>
            </a:r>
          </a:p>
          <a:p>
            <a:r>
              <a:rPr lang="en-GB" dirty="0"/>
              <a:t>Transitioning to organizational steps, we'll discuss the importance of specialized roles within data science teams, incorporating deployment experience in job interviews, clearly articulating deployment responsibilities, and, crucially, fostering a data-driven culture. This cultural shift is essential for ensuring the longevity and success of data-driven initiatives.</a:t>
            </a:r>
          </a:p>
          <a:p>
            <a:endParaRPr lang="en-GB" dirty="0"/>
          </a:p>
          <a:p>
            <a:r>
              <a:rPr lang="en-GB" dirty="0"/>
              <a:t>**Insights from Avinash Kaushik:**</a:t>
            </a:r>
          </a:p>
          <a:p>
            <a:r>
              <a:rPr lang="en-GB" dirty="0"/>
              <a:t>Now, drawing insights from Avinash Kaushik, we'll focus on outcomes, depersonalize decision-making, empower analysts, and implement the Trinity Strategy—comprehensive analysis encompassing click-stream, outcomes, and experience analysis. Kaushik's perspective provides a valuable guide for aligning data initiatives with tangible results.</a:t>
            </a:r>
          </a:p>
          <a:p>
            <a:endParaRPr lang="en-GB" dirty="0"/>
          </a:p>
          <a:p>
            <a:r>
              <a:rPr lang="en-GB" dirty="0"/>
              <a:t>**Unified Approach to Data Transformation:**</a:t>
            </a:r>
          </a:p>
          <a:p>
            <a:r>
              <a:rPr lang="en-GB" dirty="0"/>
              <a:t>These insights collectively emphasize a unified approach to data transformation, recognizing the interconnected nature of leveraging big data, deploying analytics, and fostering organizational strategies. The journey from analytics to deployment is not a series of isolated steps but a cohesive strategy for sustained success.</a:t>
            </a:r>
          </a:p>
          <a:p>
            <a:endParaRPr lang="en-GB" dirty="0"/>
          </a:p>
          <a:p>
            <a:r>
              <a:rPr lang="en-GB" dirty="0"/>
              <a:t>**Continuous Learning and Adaptation:**</a:t>
            </a:r>
          </a:p>
          <a:p>
            <a:r>
              <a:rPr lang="en-GB" dirty="0"/>
              <a:t>Throughout this journey, it's essential to view the process as one of continuous learning and adaptation. The business landscape evolves, and so should our data-driven strategies. A mindset of constant improvement ensures relevance and competitiveness.</a:t>
            </a:r>
          </a:p>
          <a:p>
            <a:endParaRPr lang="en-GB" dirty="0"/>
          </a:p>
          <a:p>
            <a:r>
              <a:rPr lang="en-GB" dirty="0"/>
              <a:t>**Engagement in Meaningful Discussions:**</a:t>
            </a:r>
          </a:p>
          <a:p>
            <a:r>
              <a:rPr lang="en-GB" dirty="0"/>
              <a:t>As we proceed, I encourage you to engage in meaningful discussions. Share your experiences, ask questions, and explore how these principles align with your organizational context. Your active participation will enrich our understanding of fostering a data-driven culture.</a:t>
            </a:r>
          </a:p>
          <a:p>
            <a:endParaRPr lang="en-GB" dirty="0"/>
          </a:p>
        </p:txBody>
      </p:sp>
      <p:sp>
        <p:nvSpPr>
          <p:cNvPr id="4" name="Slide Number Placeholder 3"/>
          <p:cNvSpPr>
            <a:spLocks noGrp="1"/>
          </p:cNvSpPr>
          <p:nvPr>
            <p:ph type="sldNum" sz="quarter" idx="5"/>
          </p:nvPr>
        </p:nvSpPr>
        <p:spPr/>
        <p:txBody>
          <a:bodyPr/>
          <a:lstStyle/>
          <a:p>
            <a:fld id="{B36DB150-C78D-4166-ABF6-95D7B6804B7F}" type="slidenum">
              <a:rPr lang="en-SE" smtClean="0"/>
              <a:t>5</a:t>
            </a:fld>
            <a:endParaRPr lang="en-SE"/>
          </a:p>
        </p:txBody>
      </p:sp>
    </p:spTree>
    <p:extLst>
      <p:ext uri="{BB962C8B-B14F-4D97-AF65-F5344CB8AC3E}">
        <p14:creationId xmlns:p14="http://schemas.microsoft.com/office/powerpoint/2010/main" val="826965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**Resistance to Cultural Change:**</a:t>
            </a:r>
          </a:p>
          <a:p>
            <a:r>
              <a:rPr lang="en-GB" dirty="0"/>
              <a:t>   - </a:t>
            </a:r>
            <a:r>
              <a:rPr lang="en-GB" dirty="0" err="1"/>
              <a:t>Berndtsson</a:t>
            </a:r>
            <a:r>
              <a:rPr lang="en-GB" dirty="0"/>
              <a:t> et al. (2020) discuss the challenge of resistance to cultural change. Employees and leadership accustomed to traditional decision-making processes may resist the shift toward data-driven practices.</a:t>
            </a:r>
          </a:p>
          <a:p>
            <a:endParaRPr lang="en-GB" dirty="0"/>
          </a:p>
          <a:p>
            <a:r>
              <a:rPr lang="en-GB" dirty="0"/>
              <a:t>2. **Lack of Data Literacy and Skills:**</a:t>
            </a:r>
          </a:p>
          <a:p>
            <a:r>
              <a:rPr lang="en-GB" dirty="0"/>
              <a:t>   - A significant hurdle, as highlighted by Davenport and Malone, is the lack of data literacy and skills within the organization. Building a data-driven culture requires not only technological infrastructure but also a workforce equipped to interpret and utilize data effectively.</a:t>
            </a:r>
          </a:p>
          <a:p>
            <a:endParaRPr lang="en-GB" dirty="0"/>
          </a:p>
          <a:p>
            <a:r>
              <a:rPr lang="en-GB" dirty="0"/>
              <a:t>3. **Data Silos Within the Organization:**</a:t>
            </a:r>
          </a:p>
          <a:p>
            <a:r>
              <a:rPr lang="en-GB" dirty="0"/>
              <a:t>   - Davenport and Malone identify the presence of data silos as a common challenge. Data silos hinder the seamless flow of information across departments, impeding the organization's ability to holistically leverage data for decision-making.</a:t>
            </a:r>
          </a:p>
          <a:p>
            <a:endParaRPr lang="en-GB" dirty="0"/>
          </a:p>
          <a:p>
            <a:r>
              <a:rPr lang="en-GB" dirty="0"/>
              <a:t>4. **Privacy and Ethical Concerns:**</a:t>
            </a:r>
          </a:p>
          <a:p>
            <a:r>
              <a:rPr lang="en-GB" dirty="0"/>
              <a:t>   - As organizations collect and utilize more data, privacy and ethical concerns become pronounced. McAfee and Brynjolfsson (2012) note the importance of addressing these concerns to build and maintain trust among stakeholders.</a:t>
            </a:r>
          </a:p>
          <a:p>
            <a:endParaRPr lang="en-GB" dirty="0"/>
          </a:p>
          <a:p>
            <a:r>
              <a:rPr lang="en-GB" dirty="0"/>
              <a:t>5. **Integration with Existing Systems:**</a:t>
            </a:r>
          </a:p>
          <a:p>
            <a:r>
              <a:rPr lang="en-GB" dirty="0"/>
              <a:t>   - Integrating data-driven practices with existing systems poses a challenge. Successful deployment, as discussed by Davenport and Malone, involves integrating models with the organization's technology stack without disrupting current operations.</a:t>
            </a:r>
          </a:p>
          <a:p>
            <a:endParaRPr lang="en-GB" dirty="0"/>
          </a:p>
          <a:p>
            <a:r>
              <a:rPr lang="en-GB" dirty="0"/>
              <a:t>6. **Change in Decision-Making Culture:**</a:t>
            </a:r>
          </a:p>
          <a:p>
            <a:r>
              <a:rPr lang="en-GB" dirty="0"/>
              <a:t>   - Kaushik's insights emphasize the need for a fundamental change in decision-making culture. Depersonalizing decision-making, where data speaks for itself rather than being perceived as the analyst's opinion, requires a cultural shift that may face resistance.</a:t>
            </a:r>
          </a:p>
        </p:txBody>
      </p:sp>
      <p:sp>
        <p:nvSpPr>
          <p:cNvPr id="4" name="Slide Number Placeholder 3"/>
          <p:cNvSpPr>
            <a:spLocks noGrp="1"/>
          </p:cNvSpPr>
          <p:nvPr>
            <p:ph type="sldNum" sz="quarter" idx="5"/>
          </p:nvPr>
        </p:nvSpPr>
        <p:spPr/>
        <p:txBody>
          <a:bodyPr/>
          <a:lstStyle/>
          <a:p>
            <a:fld id="{B36DB150-C78D-4166-ABF6-95D7B6804B7F}" type="slidenum">
              <a:rPr lang="en-SE" smtClean="0"/>
              <a:t>6</a:t>
            </a:fld>
            <a:endParaRPr lang="en-SE"/>
          </a:p>
        </p:txBody>
      </p:sp>
    </p:spTree>
    <p:extLst>
      <p:ext uri="{BB962C8B-B14F-4D97-AF65-F5344CB8AC3E}">
        <p14:creationId xmlns:p14="http://schemas.microsoft.com/office/powerpoint/2010/main" val="3415991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**Change Management as a Key Enabler:**</a:t>
            </a:r>
          </a:p>
          <a:p>
            <a:r>
              <a:rPr lang="en-GB" dirty="0"/>
              <a:t>   - </a:t>
            </a:r>
            <a:r>
              <a:rPr lang="en-GB" dirty="0" err="1"/>
              <a:t>Berndtsson</a:t>
            </a:r>
            <a:r>
              <a:rPr lang="en-GB" dirty="0"/>
              <a:t> et al. (2020) highlight that overcoming resistance to cultural change is facilitated by effective change management. Organizations that implement strategic change management initiatives increase the likelihood of successfully transitioning to a data-driven culture.</a:t>
            </a:r>
          </a:p>
          <a:p>
            <a:endParaRPr lang="en-GB" dirty="0"/>
          </a:p>
          <a:p>
            <a:r>
              <a:rPr lang="en-GB" dirty="0"/>
              <a:t>2. **Skill Development Programs:**</a:t>
            </a:r>
          </a:p>
          <a:p>
            <a:r>
              <a:rPr lang="en-GB" dirty="0"/>
              <a:t>   - Addressing the lack of data literacy and skills requires proactive measures. Organizations can implement skill development programs, aligning with the findings of Davenport and Malone. Examples include offering training sessions, workshops, and online courses to enhance data literacy across the workforce.</a:t>
            </a:r>
          </a:p>
          <a:p>
            <a:endParaRPr lang="en-GB" dirty="0"/>
          </a:p>
          <a:p>
            <a:r>
              <a:rPr lang="en-GB" dirty="0"/>
              <a:t>3. **Breaking Down Data Silos:**</a:t>
            </a:r>
          </a:p>
          <a:p>
            <a:r>
              <a:rPr lang="en-GB" dirty="0"/>
              <a:t>   - To combat data silos, organizations can implement strategies to break down barriers between departments. Davenport and Malone emphasize the importance of creating a collaborative environment where data is shared seamlessly across the organization.</a:t>
            </a:r>
          </a:p>
          <a:p>
            <a:endParaRPr lang="en-GB" dirty="0"/>
          </a:p>
          <a:p>
            <a:r>
              <a:rPr lang="en-GB" dirty="0"/>
              <a:t>4. **Privacy and Ethical Guidelines:**</a:t>
            </a:r>
          </a:p>
          <a:p>
            <a:r>
              <a:rPr lang="en-GB" dirty="0"/>
              <a:t>   - Building trust around privacy and ethical concerns involves establishing clear guidelines. McAfee and Brynjolfsson (2012) suggest organizations develop and communicate comprehensive privacy policies and ethical guidelines to address stakeholder concerns.</a:t>
            </a:r>
          </a:p>
          <a:p>
            <a:endParaRPr lang="en-GB" dirty="0"/>
          </a:p>
          <a:p>
            <a:r>
              <a:rPr lang="en-GB" dirty="0"/>
              <a:t>5. **Strategic Integration with Existing Systems:**</a:t>
            </a:r>
          </a:p>
          <a:p>
            <a:r>
              <a:rPr lang="en-GB" dirty="0"/>
              <a:t>   - Successfully integrating data-driven practices with existing systems requires a strategic approach. Davenport and Malone advocate for a comprehensive understanding of the organization's technology stack, ensuring a smooth integration of data-driven models without disrupting current operations.</a:t>
            </a:r>
          </a:p>
          <a:p>
            <a:endParaRPr lang="en-GB" dirty="0"/>
          </a:p>
          <a:p>
            <a:r>
              <a:rPr lang="en-GB" dirty="0"/>
              <a:t>6. **Cultural Shift in Decision-Making:**</a:t>
            </a:r>
          </a:p>
          <a:p>
            <a:r>
              <a:rPr lang="en-GB" dirty="0"/>
              <a:t>   - Kaushik's insights emphasize the need for a cultural shift in decision-making. Organizations can depersonalize decision-making by creating an environment where data speaks for itself. This may involve implementing practices that emphasize the objective nature of data-driven insights.</a:t>
            </a:r>
          </a:p>
        </p:txBody>
      </p:sp>
      <p:sp>
        <p:nvSpPr>
          <p:cNvPr id="4" name="Slide Number Placeholder 3"/>
          <p:cNvSpPr>
            <a:spLocks noGrp="1"/>
          </p:cNvSpPr>
          <p:nvPr>
            <p:ph type="sldNum" sz="quarter" idx="5"/>
          </p:nvPr>
        </p:nvSpPr>
        <p:spPr/>
        <p:txBody>
          <a:bodyPr/>
          <a:lstStyle/>
          <a:p>
            <a:fld id="{B36DB150-C78D-4166-ABF6-95D7B6804B7F}" type="slidenum">
              <a:rPr lang="en-SE" smtClean="0"/>
              <a:t>7</a:t>
            </a:fld>
            <a:endParaRPr lang="en-SE"/>
          </a:p>
        </p:txBody>
      </p:sp>
    </p:spTree>
    <p:extLst>
      <p:ext uri="{BB962C8B-B14F-4D97-AF65-F5344CB8AC3E}">
        <p14:creationId xmlns:p14="http://schemas.microsoft.com/office/powerpoint/2010/main" val="2570105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**Strategic Decision-Making:**</a:t>
            </a:r>
          </a:p>
          <a:p>
            <a:r>
              <a:rPr lang="en-GB" dirty="0"/>
              <a:t>   - The opportunities in a data-driven culture are vast. Organizations can leverage data for strategic decision-making, ensuring that choices align with overarching business objectives. For example, a financial institution might use data to assess investment opportunities, optimizing portfolio strategies based on real-time market trends.</a:t>
            </a:r>
          </a:p>
          <a:p>
            <a:endParaRPr lang="en-GB" dirty="0"/>
          </a:p>
          <a:p>
            <a:r>
              <a:rPr lang="en-GB" dirty="0"/>
              <a:t>2. **Enhancing Customer Experiences:**</a:t>
            </a:r>
          </a:p>
          <a:p>
            <a:r>
              <a:rPr lang="en-GB" dirty="0"/>
              <a:t>   - Data-driven cultures provide opportunities to enhance customer experiences. Understanding customer </a:t>
            </a:r>
            <a:r>
              <a:rPr lang="en-GB" dirty="0" err="1"/>
              <a:t>behavior</a:t>
            </a:r>
            <a:r>
              <a:rPr lang="en-GB" dirty="0"/>
              <a:t> through data analytics enables businesses to tailor products and services, leading to increased customer satisfaction and loyalty.</a:t>
            </a:r>
          </a:p>
          <a:p>
            <a:endParaRPr lang="en-GB" dirty="0"/>
          </a:p>
          <a:p>
            <a:r>
              <a:rPr lang="en-GB" dirty="0"/>
              <a:t>3. **Identifying New Business Opportunities:**</a:t>
            </a:r>
          </a:p>
          <a:p>
            <a:r>
              <a:rPr lang="en-GB" dirty="0"/>
              <a:t>   - The insights derived from data can uncover new business opportunities. For instance, a retail company analyzing consumer trends might identify a niche market, leading to the development of innovative products that meet emerging demands.</a:t>
            </a:r>
          </a:p>
          <a:p>
            <a:endParaRPr lang="en-GB" dirty="0"/>
          </a:p>
          <a:p>
            <a:r>
              <a:rPr lang="en-GB" dirty="0"/>
              <a:t>4. **Improving Operational Efficiency:**</a:t>
            </a:r>
          </a:p>
          <a:p>
            <a:r>
              <a:rPr lang="en-GB" dirty="0"/>
              <a:t>   - Data-driven practices contribute to operational efficiency. Organizations can optimize processes, streamline workflows, and allocate resources more effectively based on data insights. This is exemplified in manufacturing, where data analytics may optimize production schedules and reduce downtime.</a:t>
            </a:r>
          </a:p>
          <a:p>
            <a:endParaRPr lang="en-GB" dirty="0"/>
          </a:p>
          <a:p>
            <a:r>
              <a:rPr lang="en-GB" dirty="0"/>
              <a:t>5. **Implementing the Trinity Strategy:**</a:t>
            </a:r>
          </a:p>
          <a:p>
            <a:r>
              <a:rPr lang="en-GB" dirty="0"/>
              <a:t>   - The Trinity Strategy, as proposed by Avinash Kaushik, offers a unique opportunity for comprehensive analysis. By implementing click-stream analysis, outcomes analysis, and experience analysis, organizations can gain a nuanced understanding of user </a:t>
            </a:r>
            <a:r>
              <a:rPr lang="en-GB" dirty="0" err="1"/>
              <a:t>behavior</a:t>
            </a:r>
            <a:r>
              <a:rPr lang="en-GB" dirty="0"/>
              <a:t>, outcomes, and overall user experiences, driving positive outcomes.</a:t>
            </a:r>
          </a:p>
          <a:p>
            <a:endParaRPr lang="en-GB" dirty="0"/>
          </a:p>
          <a:p>
            <a:r>
              <a:rPr lang="en-GB" dirty="0"/>
              <a:t>6. **Fostering a Culture of Continuous Improvement:**</a:t>
            </a:r>
          </a:p>
          <a:p>
            <a:r>
              <a:rPr lang="en-GB" dirty="0"/>
              <a:t>   - A data-driven culture fosters continuous improvement. Organizations can adapt to changing market dynamics, refine strategies based on ongoing data analysis, and stay ahead of competitors by embracing a mindset that values learning and improvement.</a:t>
            </a:r>
          </a:p>
        </p:txBody>
      </p:sp>
      <p:sp>
        <p:nvSpPr>
          <p:cNvPr id="4" name="Slide Number Placeholder 3"/>
          <p:cNvSpPr>
            <a:spLocks noGrp="1"/>
          </p:cNvSpPr>
          <p:nvPr>
            <p:ph type="sldNum" sz="quarter" idx="5"/>
          </p:nvPr>
        </p:nvSpPr>
        <p:spPr/>
        <p:txBody>
          <a:bodyPr/>
          <a:lstStyle/>
          <a:p>
            <a:fld id="{B36DB150-C78D-4166-ABF6-95D7B6804B7F}" type="slidenum">
              <a:rPr lang="en-SE" smtClean="0"/>
              <a:t>8</a:t>
            </a:fld>
            <a:endParaRPr lang="en-SE"/>
          </a:p>
        </p:txBody>
      </p:sp>
    </p:spTree>
    <p:extLst>
      <p:ext uri="{BB962C8B-B14F-4D97-AF65-F5344CB8AC3E}">
        <p14:creationId xmlns:p14="http://schemas.microsoft.com/office/powerpoint/2010/main" val="1597315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BD99F-F9C5-E175-7518-763A167638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7F8FC1AA-CFAE-9F74-1486-C3E583AE29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
        <p:nvSpPr>
          <p:cNvPr id="4" name="Date Placeholder 3">
            <a:extLst>
              <a:ext uri="{FF2B5EF4-FFF2-40B4-BE49-F238E27FC236}">
                <a16:creationId xmlns:a16="http://schemas.microsoft.com/office/drawing/2014/main" id="{29DFBB4B-36F9-926E-0AF9-8E7B4753C0AD}"/>
              </a:ext>
            </a:extLst>
          </p:cNvPr>
          <p:cNvSpPr>
            <a:spLocks noGrp="1"/>
          </p:cNvSpPr>
          <p:nvPr>
            <p:ph type="dt" sz="half" idx="10"/>
          </p:nvPr>
        </p:nvSpPr>
        <p:spPr/>
        <p:txBody>
          <a:bodyPr/>
          <a:lstStyle/>
          <a:p>
            <a:fld id="{7D74432D-7660-41C6-AB5C-8F877CB0E456}" type="datetime8">
              <a:rPr lang="en-SE" smtClean="0"/>
              <a:t>2023-11-13 19:50</a:t>
            </a:fld>
            <a:endParaRPr lang="en-SE"/>
          </a:p>
        </p:txBody>
      </p:sp>
      <p:sp>
        <p:nvSpPr>
          <p:cNvPr id="5" name="Footer Placeholder 4">
            <a:extLst>
              <a:ext uri="{FF2B5EF4-FFF2-40B4-BE49-F238E27FC236}">
                <a16:creationId xmlns:a16="http://schemas.microsoft.com/office/drawing/2014/main" id="{FB290072-2796-D841-E0AD-162A9CE585D6}"/>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37C25BE8-B734-1465-3DCC-632B8CC654A9}"/>
              </a:ext>
            </a:extLst>
          </p:cNvPr>
          <p:cNvSpPr>
            <a:spLocks noGrp="1"/>
          </p:cNvSpPr>
          <p:nvPr>
            <p:ph type="sldNum" sz="quarter" idx="12"/>
          </p:nvPr>
        </p:nvSpPr>
        <p:spPr/>
        <p:txBody>
          <a:bodyPr/>
          <a:lstStyle/>
          <a:p>
            <a:fld id="{678A9379-2806-4D25-B713-AED7E0C65345}" type="slidenum">
              <a:rPr lang="en-SE" smtClean="0"/>
              <a:t>‹#›</a:t>
            </a:fld>
            <a:endParaRPr lang="en-SE"/>
          </a:p>
        </p:txBody>
      </p:sp>
    </p:spTree>
    <p:extLst>
      <p:ext uri="{BB962C8B-B14F-4D97-AF65-F5344CB8AC3E}">
        <p14:creationId xmlns:p14="http://schemas.microsoft.com/office/powerpoint/2010/main" val="2850693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3BC42-A8B9-A9E3-1282-B7B6464C77D6}"/>
              </a:ext>
            </a:extLst>
          </p:cNvPr>
          <p:cNvSpPr>
            <a:spLocks noGrp="1"/>
          </p:cNvSpPr>
          <p:nvPr>
            <p:ph type="title"/>
          </p:nvPr>
        </p:nvSpPr>
        <p:spPr/>
        <p:txBody>
          <a:body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3C4E8383-6EE7-4012-68C2-43F37DC144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67A5700C-1875-6C50-B5D3-F6BC3BEC9F6B}"/>
              </a:ext>
            </a:extLst>
          </p:cNvPr>
          <p:cNvSpPr>
            <a:spLocks noGrp="1"/>
          </p:cNvSpPr>
          <p:nvPr>
            <p:ph type="dt" sz="half" idx="10"/>
          </p:nvPr>
        </p:nvSpPr>
        <p:spPr/>
        <p:txBody>
          <a:bodyPr/>
          <a:lstStyle/>
          <a:p>
            <a:fld id="{BB4DFA13-254F-4B4A-A70D-3563B29F3650}" type="datetime8">
              <a:rPr lang="en-SE" smtClean="0"/>
              <a:t>2023-11-13 19:50</a:t>
            </a:fld>
            <a:endParaRPr lang="en-SE"/>
          </a:p>
        </p:txBody>
      </p:sp>
      <p:sp>
        <p:nvSpPr>
          <p:cNvPr id="5" name="Footer Placeholder 4">
            <a:extLst>
              <a:ext uri="{FF2B5EF4-FFF2-40B4-BE49-F238E27FC236}">
                <a16:creationId xmlns:a16="http://schemas.microsoft.com/office/drawing/2014/main" id="{BA12A7F1-2AD9-0E24-AFF4-B6D0CBCDF8E4}"/>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0888FCDC-C096-664B-CF1D-62601E9F9EFE}"/>
              </a:ext>
            </a:extLst>
          </p:cNvPr>
          <p:cNvSpPr>
            <a:spLocks noGrp="1"/>
          </p:cNvSpPr>
          <p:nvPr>
            <p:ph type="sldNum" sz="quarter" idx="12"/>
          </p:nvPr>
        </p:nvSpPr>
        <p:spPr/>
        <p:txBody>
          <a:bodyPr/>
          <a:lstStyle/>
          <a:p>
            <a:fld id="{678A9379-2806-4D25-B713-AED7E0C65345}" type="slidenum">
              <a:rPr lang="en-SE" smtClean="0"/>
              <a:t>‹#›</a:t>
            </a:fld>
            <a:endParaRPr lang="en-SE"/>
          </a:p>
        </p:txBody>
      </p:sp>
    </p:spTree>
    <p:extLst>
      <p:ext uri="{BB962C8B-B14F-4D97-AF65-F5344CB8AC3E}">
        <p14:creationId xmlns:p14="http://schemas.microsoft.com/office/powerpoint/2010/main" val="974656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C068C2-A064-6CE3-9C6D-8FBD74E6D2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7912E2EE-18E6-98EB-E439-2864B28F21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01DF6838-77AC-C5A0-A4D0-10A1BD93E8DD}"/>
              </a:ext>
            </a:extLst>
          </p:cNvPr>
          <p:cNvSpPr>
            <a:spLocks noGrp="1"/>
          </p:cNvSpPr>
          <p:nvPr>
            <p:ph type="dt" sz="half" idx="10"/>
          </p:nvPr>
        </p:nvSpPr>
        <p:spPr/>
        <p:txBody>
          <a:bodyPr/>
          <a:lstStyle/>
          <a:p>
            <a:fld id="{80A978DE-E650-4CCE-B3B0-5847B18168A4}" type="datetime8">
              <a:rPr lang="en-SE" smtClean="0"/>
              <a:t>2023-11-13 19:50</a:t>
            </a:fld>
            <a:endParaRPr lang="en-SE"/>
          </a:p>
        </p:txBody>
      </p:sp>
      <p:sp>
        <p:nvSpPr>
          <p:cNvPr id="5" name="Footer Placeholder 4">
            <a:extLst>
              <a:ext uri="{FF2B5EF4-FFF2-40B4-BE49-F238E27FC236}">
                <a16:creationId xmlns:a16="http://schemas.microsoft.com/office/drawing/2014/main" id="{5D6BC3D3-664B-E956-CCB4-91C5753C161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29FFFDA1-2D82-F464-FE7D-9F72F3416C84}"/>
              </a:ext>
            </a:extLst>
          </p:cNvPr>
          <p:cNvSpPr>
            <a:spLocks noGrp="1"/>
          </p:cNvSpPr>
          <p:nvPr>
            <p:ph type="sldNum" sz="quarter" idx="12"/>
          </p:nvPr>
        </p:nvSpPr>
        <p:spPr/>
        <p:txBody>
          <a:bodyPr/>
          <a:lstStyle/>
          <a:p>
            <a:fld id="{678A9379-2806-4D25-B713-AED7E0C65345}" type="slidenum">
              <a:rPr lang="en-SE" smtClean="0"/>
              <a:t>‹#›</a:t>
            </a:fld>
            <a:endParaRPr lang="en-SE"/>
          </a:p>
        </p:txBody>
      </p:sp>
    </p:spTree>
    <p:extLst>
      <p:ext uri="{BB962C8B-B14F-4D97-AF65-F5344CB8AC3E}">
        <p14:creationId xmlns:p14="http://schemas.microsoft.com/office/powerpoint/2010/main" val="2424360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C084-3821-10C5-9933-3763A30CD329}"/>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C1797171-DAAC-0172-6E19-E68FC00B45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A54111D4-37B0-03BD-6108-8FB9B6A9C4F0}"/>
              </a:ext>
            </a:extLst>
          </p:cNvPr>
          <p:cNvSpPr>
            <a:spLocks noGrp="1"/>
          </p:cNvSpPr>
          <p:nvPr>
            <p:ph type="dt" sz="half" idx="10"/>
          </p:nvPr>
        </p:nvSpPr>
        <p:spPr/>
        <p:txBody>
          <a:bodyPr/>
          <a:lstStyle/>
          <a:p>
            <a:fld id="{9368B592-2884-473F-A65E-F6ADF5C3A2C8}" type="datetime8">
              <a:rPr lang="en-SE" smtClean="0"/>
              <a:t>2023-11-13 19:50</a:t>
            </a:fld>
            <a:endParaRPr lang="en-SE"/>
          </a:p>
        </p:txBody>
      </p:sp>
      <p:sp>
        <p:nvSpPr>
          <p:cNvPr id="5" name="Footer Placeholder 4">
            <a:extLst>
              <a:ext uri="{FF2B5EF4-FFF2-40B4-BE49-F238E27FC236}">
                <a16:creationId xmlns:a16="http://schemas.microsoft.com/office/drawing/2014/main" id="{AC4C9AFA-3540-4B4C-805E-07B372F15BB3}"/>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326C8731-587B-CC6B-437B-E8A1A40A49A1}"/>
              </a:ext>
            </a:extLst>
          </p:cNvPr>
          <p:cNvSpPr>
            <a:spLocks noGrp="1"/>
          </p:cNvSpPr>
          <p:nvPr>
            <p:ph type="sldNum" sz="quarter" idx="12"/>
          </p:nvPr>
        </p:nvSpPr>
        <p:spPr/>
        <p:txBody>
          <a:bodyPr/>
          <a:lstStyle/>
          <a:p>
            <a:fld id="{678A9379-2806-4D25-B713-AED7E0C65345}" type="slidenum">
              <a:rPr lang="en-SE" smtClean="0"/>
              <a:t>‹#›</a:t>
            </a:fld>
            <a:endParaRPr lang="en-SE"/>
          </a:p>
        </p:txBody>
      </p:sp>
    </p:spTree>
    <p:extLst>
      <p:ext uri="{BB962C8B-B14F-4D97-AF65-F5344CB8AC3E}">
        <p14:creationId xmlns:p14="http://schemas.microsoft.com/office/powerpoint/2010/main" val="1121787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8281E-CF9C-87C8-571E-3698731213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B18187C9-AE5F-1912-533D-B5B78DC955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73DE22-8731-543D-F6A4-30D1CDD96990}"/>
              </a:ext>
            </a:extLst>
          </p:cNvPr>
          <p:cNvSpPr>
            <a:spLocks noGrp="1"/>
          </p:cNvSpPr>
          <p:nvPr>
            <p:ph type="dt" sz="half" idx="10"/>
          </p:nvPr>
        </p:nvSpPr>
        <p:spPr/>
        <p:txBody>
          <a:bodyPr/>
          <a:lstStyle/>
          <a:p>
            <a:fld id="{A16AA078-D300-48FF-848D-E6D5CF2D54B3}" type="datetime8">
              <a:rPr lang="en-SE" smtClean="0"/>
              <a:t>2023-11-13 19:50</a:t>
            </a:fld>
            <a:endParaRPr lang="en-SE"/>
          </a:p>
        </p:txBody>
      </p:sp>
      <p:sp>
        <p:nvSpPr>
          <p:cNvPr id="5" name="Footer Placeholder 4">
            <a:extLst>
              <a:ext uri="{FF2B5EF4-FFF2-40B4-BE49-F238E27FC236}">
                <a16:creationId xmlns:a16="http://schemas.microsoft.com/office/drawing/2014/main" id="{B4C75425-189D-3963-ECEA-F359CF482E50}"/>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6F5578C5-E502-8EEE-48D6-DF134776E4C1}"/>
              </a:ext>
            </a:extLst>
          </p:cNvPr>
          <p:cNvSpPr>
            <a:spLocks noGrp="1"/>
          </p:cNvSpPr>
          <p:nvPr>
            <p:ph type="sldNum" sz="quarter" idx="12"/>
          </p:nvPr>
        </p:nvSpPr>
        <p:spPr/>
        <p:txBody>
          <a:bodyPr/>
          <a:lstStyle/>
          <a:p>
            <a:fld id="{678A9379-2806-4D25-B713-AED7E0C65345}" type="slidenum">
              <a:rPr lang="en-SE" smtClean="0"/>
              <a:t>‹#›</a:t>
            </a:fld>
            <a:endParaRPr lang="en-SE"/>
          </a:p>
        </p:txBody>
      </p:sp>
    </p:spTree>
    <p:extLst>
      <p:ext uri="{BB962C8B-B14F-4D97-AF65-F5344CB8AC3E}">
        <p14:creationId xmlns:p14="http://schemas.microsoft.com/office/powerpoint/2010/main" val="1929351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3F3C1-848E-C124-9E1D-C031B1138B49}"/>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654D5EEC-D2C3-5F19-BEC5-9DA7BBD28E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3135391D-DAED-4E73-240B-E1B5680CF9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Date Placeholder 4">
            <a:extLst>
              <a:ext uri="{FF2B5EF4-FFF2-40B4-BE49-F238E27FC236}">
                <a16:creationId xmlns:a16="http://schemas.microsoft.com/office/drawing/2014/main" id="{802FF94E-BA6C-22B4-AB9C-D12136D1051E}"/>
              </a:ext>
            </a:extLst>
          </p:cNvPr>
          <p:cNvSpPr>
            <a:spLocks noGrp="1"/>
          </p:cNvSpPr>
          <p:nvPr>
            <p:ph type="dt" sz="half" idx="10"/>
          </p:nvPr>
        </p:nvSpPr>
        <p:spPr/>
        <p:txBody>
          <a:bodyPr/>
          <a:lstStyle/>
          <a:p>
            <a:fld id="{3D49E903-3977-4E07-9F9B-E09C21895454}" type="datetime8">
              <a:rPr lang="en-SE" smtClean="0"/>
              <a:t>2023-11-13 19:50</a:t>
            </a:fld>
            <a:endParaRPr lang="en-SE"/>
          </a:p>
        </p:txBody>
      </p:sp>
      <p:sp>
        <p:nvSpPr>
          <p:cNvPr id="6" name="Footer Placeholder 5">
            <a:extLst>
              <a:ext uri="{FF2B5EF4-FFF2-40B4-BE49-F238E27FC236}">
                <a16:creationId xmlns:a16="http://schemas.microsoft.com/office/drawing/2014/main" id="{C32DB99A-474C-38C5-B3B4-190F27B01E77}"/>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C517787E-CB17-C13C-7F56-2406533383B8}"/>
              </a:ext>
            </a:extLst>
          </p:cNvPr>
          <p:cNvSpPr>
            <a:spLocks noGrp="1"/>
          </p:cNvSpPr>
          <p:nvPr>
            <p:ph type="sldNum" sz="quarter" idx="12"/>
          </p:nvPr>
        </p:nvSpPr>
        <p:spPr/>
        <p:txBody>
          <a:bodyPr/>
          <a:lstStyle/>
          <a:p>
            <a:fld id="{678A9379-2806-4D25-B713-AED7E0C65345}" type="slidenum">
              <a:rPr lang="en-SE" smtClean="0"/>
              <a:t>‹#›</a:t>
            </a:fld>
            <a:endParaRPr lang="en-SE"/>
          </a:p>
        </p:txBody>
      </p:sp>
    </p:spTree>
    <p:extLst>
      <p:ext uri="{BB962C8B-B14F-4D97-AF65-F5344CB8AC3E}">
        <p14:creationId xmlns:p14="http://schemas.microsoft.com/office/powerpoint/2010/main" val="4051443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0C0B-43E8-EB60-11C9-2F80DB82ECAD}"/>
              </a:ext>
            </a:extLst>
          </p:cNvPr>
          <p:cNvSpPr>
            <a:spLocks noGrp="1"/>
          </p:cNvSpPr>
          <p:nvPr>
            <p:ph type="title"/>
          </p:nvPr>
        </p:nvSpPr>
        <p:spPr>
          <a:xfrm>
            <a:off x="839788" y="365125"/>
            <a:ext cx="10515600" cy="1325563"/>
          </a:xfrm>
        </p:spPr>
        <p:txBody>
          <a:bodyPr/>
          <a:lstStyle/>
          <a:p>
            <a:r>
              <a:rPr lang="en-US"/>
              <a:t>Click to edit Master title style</a:t>
            </a:r>
            <a:endParaRPr lang="en-SE"/>
          </a:p>
        </p:txBody>
      </p:sp>
      <p:sp>
        <p:nvSpPr>
          <p:cNvPr id="3" name="Text Placeholder 2">
            <a:extLst>
              <a:ext uri="{FF2B5EF4-FFF2-40B4-BE49-F238E27FC236}">
                <a16:creationId xmlns:a16="http://schemas.microsoft.com/office/drawing/2014/main" id="{22114C8E-CE81-944B-8E2E-455464F049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9BC8AB-7E3D-81AF-7F2C-1ABA4BDF8B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FA52E621-51FB-926C-4BF3-7AB2E73379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6E8504-520E-0979-D305-42EC936F14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Date Placeholder 6">
            <a:extLst>
              <a:ext uri="{FF2B5EF4-FFF2-40B4-BE49-F238E27FC236}">
                <a16:creationId xmlns:a16="http://schemas.microsoft.com/office/drawing/2014/main" id="{5A97BE5D-93DB-3F0D-86EA-869CD5FE97E2}"/>
              </a:ext>
            </a:extLst>
          </p:cNvPr>
          <p:cNvSpPr>
            <a:spLocks noGrp="1"/>
          </p:cNvSpPr>
          <p:nvPr>
            <p:ph type="dt" sz="half" idx="10"/>
          </p:nvPr>
        </p:nvSpPr>
        <p:spPr/>
        <p:txBody>
          <a:bodyPr/>
          <a:lstStyle/>
          <a:p>
            <a:fld id="{9CFB0DA6-C265-4CD8-824D-57DCB082B149}" type="datetime8">
              <a:rPr lang="en-SE" smtClean="0"/>
              <a:t>2023-11-13 19:50</a:t>
            </a:fld>
            <a:endParaRPr lang="en-SE"/>
          </a:p>
        </p:txBody>
      </p:sp>
      <p:sp>
        <p:nvSpPr>
          <p:cNvPr id="8" name="Footer Placeholder 7">
            <a:extLst>
              <a:ext uri="{FF2B5EF4-FFF2-40B4-BE49-F238E27FC236}">
                <a16:creationId xmlns:a16="http://schemas.microsoft.com/office/drawing/2014/main" id="{C452091C-D57A-F601-59AE-4E819224B735}"/>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E0B613AF-E2E7-E300-EB69-3F4AA1AF5343}"/>
              </a:ext>
            </a:extLst>
          </p:cNvPr>
          <p:cNvSpPr>
            <a:spLocks noGrp="1"/>
          </p:cNvSpPr>
          <p:nvPr>
            <p:ph type="sldNum" sz="quarter" idx="12"/>
          </p:nvPr>
        </p:nvSpPr>
        <p:spPr/>
        <p:txBody>
          <a:bodyPr/>
          <a:lstStyle/>
          <a:p>
            <a:fld id="{678A9379-2806-4D25-B713-AED7E0C65345}" type="slidenum">
              <a:rPr lang="en-SE" smtClean="0"/>
              <a:t>‹#›</a:t>
            </a:fld>
            <a:endParaRPr lang="en-SE"/>
          </a:p>
        </p:txBody>
      </p:sp>
    </p:spTree>
    <p:extLst>
      <p:ext uri="{BB962C8B-B14F-4D97-AF65-F5344CB8AC3E}">
        <p14:creationId xmlns:p14="http://schemas.microsoft.com/office/powerpoint/2010/main" val="4011604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148C2-B0D1-2327-49E4-7CAF2B54C84A}"/>
              </a:ext>
            </a:extLst>
          </p:cNvPr>
          <p:cNvSpPr>
            <a:spLocks noGrp="1"/>
          </p:cNvSpPr>
          <p:nvPr>
            <p:ph type="title"/>
          </p:nvPr>
        </p:nvSpPr>
        <p:spPr/>
        <p:txBody>
          <a:bodyPr/>
          <a:lstStyle/>
          <a:p>
            <a:r>
              <a:rPr lang="en-US"/>
              <a:t>Click to edit Master title style</a:t>
            </a:r>
            <a:endParaRPr lang="en-SE"/>
          </a:p>
        </p:txBody>
      </p:sp>
      <p:sp>
        <p:nvSpPr>
          <p:cNvPr id="3" name="Date Placeholder 2">
            <a:extLst>
              <a:ext uri="{FF2B5EF4-FFF2-40B4-BE49-F238E27FC236}">
                <a16:creationId xmlns:a16="http://schemas.microsoft.com/office/drawing/2014/main" id="{F1BE3743-A7AA-9D2D-938B-066688707EFD}"/>
              </a:ext>
            </a:extLst>
          </p:cNvPr>
          <p:cNvSpPr>
            <a:spLocks noGrp="1"/>
          </p:cNvSpPr>
          <p:nvPr>
            <p:ph type="dt" sz="half" idx="10"/>
          </p:nvPr>
        </p:nvSpPr>
        <p:spPr/>
        <p:txBody>
          <a:bodyPr/>
          <a:lstStyle/>
          <a:p>
            <a:fld id="{13544776-5221-4F9E-B96B-23CCF2F3056E}" type="datetime8">
              <a:rPr lang="en-SE" smtClean="0"/>
              <a:t>2023-11-13 19:50</a:t>
            </a:fld>
            <a:endParaRPr lang="en-SE"/>
          </a:p>
        </p:txBody>
      </p:sp>
      <p:sp>
        <p:nvSpPr>
          <p:cNvPr id="4" name="Footer Placeholder 3">
            <a:extLst>
              <a:ext uri="{FF2B5EF4-FFF2-40B4-BE49-F238E27FC236}">
                <a16:creationId xmlns:a16="http://schemas.microsoft.com/office/drawing/2014/main" id="{961CB4DF-630C-076B-EDC4-7C6811635CFA}"/>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49EFC6A5-9F9D-8604-93A2-79F83993BE13}"/>
              </a:ext>
            </a:extLst>
          </p:cNvPr>
          <p:cNvSpPr>
            <a:spLocks noGrp="1"/>
          </p:cNvSpPr>
          <p:nvPr>
            <p:ph type="sldNum" sz="quarter" idx="12"/>
          </p:nvPr>
        </p:nvSpPr>
        <p:spPr/>
        <p:txBody>
          <a:bodyPr/>
          <a:lstStyle/>
          <a:p>
            <a:fld id="{678A9379-2806-4D25-B713-AED7E0C65345}" type="slidenum">
              <a:rPr lang="en-SE" smtClean="0"/>
              <a:t>‹#›</a:t>
            </a:fld>
            <a:endParaRPr lang="en-SE"/>
          </a:p>
        </p:txBody>
      </p:sp>
    </p:spTree>
    <p:extLst>
      <p:ext uri="{BB962C8B-B14F-4D97-AF65-F5344CB8AC3E}">
        <p14:creationId xmlns:p14="http://schemas.microsoft.com/office/powerpoint/2010/main" val="1928183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2A7F56-47E4-78D4-0EE6-B174861AC38E}"/>
              </a:ext>
            </a:extLst>
          </p:cNvPr>
          <p:cNvSpPr>
            <a:spLocks noGrp="1"/>
          </p:cNvSpPr>
          <p:nvPr>
            <p:ph type="dt" sz="half" idx="10"/>
          </p:nvPr>
        </p:nvSpPr>
        <p:spPr/>
        <p:txBody>
          <a:bodyPr/>
          <a:lstStyle/>
          <a:p>
            <a:fld id="{61A3F2F2-C002-4AB2-9E56-31CEB043D58B}" type="datetime8">
              <a:rPr lang="en-SE" smtClean="0"/>
              <a:t>2023-11-13 19:50</a:t>
            </a:fld>
            <a:endParaRPr lang="en-SE"/>
          </a:p>
        </p:txBody>
      </p:sp>
      <p:sp>
        <p:nvSpPr>
          <p:cNvPr id="3" name="Footer Placeholder 2">
            <a:extLst>
              <a:ext uri="{FF2B5EF4-FFF2-40B4-BE49-F238E27FC236}">
                <a16:creationId xmlns:a16="http://schemas.microsoft.com/office/drawing/2014/main" id="{5A159878-019B-50BA-3E85-39AA08D38BD8}"/>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ADF21C8C-B141-EA7E-265F-C29C19C9DEF5}"/>
              </a:ext>
            </a:extLst>
          </p:cNvPr>
          <p:cNvSpPr>
            <a:spLocks noGrp="1"/>
          </p:cNvSpPr>
          <p:nvPr>
            <p:ph type="sldNum" sz="quarter" idx="12"/>
          </p:nvPr>
        </p:nvSpPr>
        <p:spPr/>
        <p:txBody>
          <a:bodyPr/>
          <a:lstStyle/>
          <a:p>
            <a:fld id="{678A9379-2806-4D25-B713-AED7E0C65345}" type="slidenum">
              <a:rPr lang="en-SE" smtClean="0"/>
              <a:t>‹#›</a:t>
            </a:fld>
            <a:endParaRPr lang="en-SE"/>
          </a:p>
        </p:txBody>
      </p:sp>
    </p:spTree>
    <p:extLst>
      <p:ext uri="{BB962C8B-B14F-4D97-AF65-F5344CB8AC3E}">
        <p14:creationId xmlns:p14="http://schemas.microsoft.com/office/powerpoint/2010/main" val="823756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65D41-1EE9-E3E0-1A12-89F8CE7DCB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31A34994-E544-770E-4AFF-7FFB115417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3DC33505-C5C4-94F2-8C5E-1E51092C0C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EEA9EB-20A2-3069-4DAC-4F084C39791B}"/>
              </a:ext>
            </a:extLst>
          </p:cNvPr>
          <p:cNvSpPr>
            <a:spLocks noGrp="1"/>
          </p:cNvSpPr>
          <p:nvPr>
            <p:ph type="dt" sz="half" idx="10"/>
          </p:nvPr>
        </p:nvSpPr>
        <p:spPr/>
        <p:txBody>
          <a:bodyPr/>
          <a:lstStyle/>
          <a:p>
            <a:fld id="{4B4BEE3F-309A-4596-A93C-C2E2BE6CFEFC}" type="datetime8">
              <a:rPr lang="en-SE" smtClean="0"/>
              <a:t>2023-11-13 19:50</a:t>
            </a:fld>
            <a:endParaRPr lang="en-SE"/>
          </a:p>
        </p:txBody>
      </p:sp>
      <p:sp>
        <p:nvSpPr>
          <p:cNvPr id="6" name="Footer Placeholder 5">
            <a:extLst>
              <a:ext uri="{FF2B5EF4-FFF2-40B4-BE49-F238E27FC236}">
                <a16:creationId xmlns:a16="http://schemas.microsoft.com/office/drawing/2014/main" id="{2045BFCB-54E9-7EF3-33B6-CF204525E601}"/>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17B4BD39-02A6-8D1F-C226-86C9A22C7EEC}"/>
              </a:ext>
            </a:extLst>
          </p:cNvPr>
          <p:cNvSpPr>
            <a:spLocks noGrp="1"/>
          </p:cNvSpPr>
          <p:nvPr>
            <p:ph type="sldNum" sz="quarter" idx="12"/>
          </p:nvPr>
        </p:nvSpPr>
        <p:spPr/>
        <p:txBody>
          <a:bodyPr/>
          <a:lstStyle/>
          <a:p>
            <a:fld id="{678A9379-2806-4D25-B713-AED7E0C65345}" type="slidenum">
              <a:rPr lang="en-SE" smtClean="0"/>
              <a:t>‹#›</a:t>
            </a:fld>
            <a:endParaRPr lang="en-SE"/>
          </a:p>
        </p:txBody>
      </p:sp>
    </p:spTree>
    <p:extLst>
      <p:ext uri="{BB962C8B-B14F-4D97-AF65-F5344CB8AC3E}">
        <p14:creationId xmlns:p14="http://schemas.microsoft.com/office/powerpoint/2010/main" val="4211879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A1359-D040-7530-CB34-95A81E3DFC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D4CAB654-6975-3214-BE64-ABE3CE849C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553AB7B7-AD7E-7A45-B732-100A468909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55CE18-2276-0C51-303F-348BC72B63A9}"/>
              </a:ext>
            </a:extLst>
          </p:cNvPr>
          <p:cNvSpPr>
            <a:spLocks noGrp="1"/>
          </p:cNvSpPr>
          <p:nvPr>
            <p:ph type="dt" sz="half" idx="10"/>
          </p:nvPr>
        </p:nvSpPr>
        <p:spPr/>
        <p:txBody>
          <a:bodyPr/>
          <a:lstStyle/>
          <a:p>
            <a:fld id="{6ECCB17A-245F-4FDB-A9C4-D5408E7B6B4A}" type="datetime8">
              <a:rPr lang="en-SE" smtClean="0"/>
              <a:t>2023-11-13 19:50</a:t>
            </a:fld>
            <a:endParaRPr lang="en-SE"/>
          </a:p>
        </p:txBody>
      </p:sp>
      <p:sp>
        <p:nvSpPr>
          <p:cNvPr id="6" name="Footer Placeholder 5">
            <a:extLst>
              <a:ext uri="{FF2B5EF4-FFF2-40B4-BE49-F238E27FC236}">
                <a16:creationId xmlns:a16="http://schemas.microsoft.com/office/drawing/2014/main" id="{16598EFC-83A1-6ECF-8D4A-EB329887160E}"/>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1C9F47D5-55A3-AF0B-0C03-D703FAE191F9}"/>
              </a:ext>
            </a:extLst>
          </p:cNvPr>
          <p:cNvSpPr>
            <a:spLocks noGrp="1"/>
          </p:cNvSpPr>
          <p:nvPr>
            <p:ph type="sldNum" sz="quarter" idx="12"/>
          </p:nvPr>
        </p:nvSpPr>
        <p:spPr/>
        <p:txBody>
          <a:bodyPr/>
          <a:lstStyle/>
          <a:p>
            <a:fld id="{678A9379-2806-4D25-B713-AED7E0C65345}" type="slidenum">
              <a:rPr lang="en-SE" smtClean="0"/>
              <a:t>‹#›</a:t>
            </a:fld>
            <a:endParaRPr lang="en-SE"/>
          </a:p>
        </p:txBody>
      </p:sp>
    </p:spTree>
    <p:extLst>
      <p:ext uri="{BB962C8B-B14F-4D97-AF65-F5344CB8AC3E}">
        <p14:creationId xmlns:p14="http://schemas.microsoft.com/office/powerpoint/2010/main" val="3913822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EB1EB9-83F8-DE77-473A-E21D653E20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E"/>
          </a:p>
        </p:txBody>
      </p:sp>
      <p:sp>
        <p:nvSpPr>
          <p:cNvPr id="3" name="Text Placeholder 2">
            <a:extLst>
              <a:ext uri="{FF2B5EF4-FFF2-40B4-BE49-F238E27FC236}">
                <a16:creationId xmlns:a16="http://schemas.microsoft.com/office/drawing/2014/main" id="{DBF077E1-C096-0898-FEB6-E7AE2F88E1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2EC7CC5E-C8F1-B17E-D9E7-886C38E8E6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10305F-5E93-4B66-9D35-500E6CF8DA13}" type="datetime8">
              <a:rPr lang="en-SE" smtClean="0"/>
              <a:t>2023-11-13 19:50</a:t>
            </a:fld>
            <a:endParaRPr lang="en-SE"/>
          </a:p>
        </p:txBody>
      </p:sp>
      <p:sp>
        <p:nvSpPr>
          <p:cNvPr id="5" name="Footer Placeholder 4">
            <a:extLst>
              <a:ext uri="{FF2B5EF4-FFF2-40B4-BE49-F238E27FC236}">
                <a16:creationId xmlns:a16="http://schemas.microsoft.com/office/drawing/2014/main" id="{1F81A7A1-3A2F-6D28-D377-BE3CFD83D5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58D33277-1FA6-1A49-524F-502234ECE5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8A9379-2806-4D25-B713-AED7E0C65345}" type="slidenum">
              <a:rPr lang="en-SE" smtClean="0"/>
              <a:t>‹#›</a:t>
            </a:fld>
            <a:endParaRPr lang="en-SE"/>
          </a:p>
        </p:txBody>
      </p:sp>
    </p:spTree>
    <p:extLst>
      <p:ext uri="{BB962C8B-B14F-4D97-AF65-F5344CB8AC3E}">
        <p14:creationId xmlns:p14="http://schemas.microsoft.com/office/powerpoint/2010/main" val="2822774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1.jpe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Video 10" title="Large Computer Servers">
            <a:hlinkClick r:id="" action="ppaction://media"/>
            <a:extLst>
              <a:ext uri="{FF2B5EF4-FFF2-40B4-BE49-F238E27FC236}">
                <a16:creationId xmlns:a16="http://schemas.microsoft.com/office/drawing/2014/main" id="{D24469A8-8E99-2B78-F695-A7C8F5788DB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789C96F-89BE-17DA-2C10-CB42CCDF6222}"/>
              </a:ext>
            </a:extLst>
          </p:cNvPr>
          <p:cNvSpPr>
            <a:spLocks noGrp="1"/>
          </p:cNvSpPr>
          <p:nvPr>
            <p:ph type="ctrTitle"/>
          </p:nvPr>
        </p:nvSpPr>
        <p:spPr/>
        <p:txBody>
          <a:bodyPr/>
          <a:lstStyle/>
          <a:p>
            <a:r>
              <a:rPr lang="en-GB" b="1">
                <a:solidFill>
                  <a:schemeClr val="bg1"/>
                </a:solidFill>
              </a:rPr>
              <a:t>Data Driven Culture</a:t>
            </a:r>
            <a:endParaRPr lang="en-SE" b="1" dirty="0">
              <a:solidFill>
                <a:schemeClr val="bg1"/>
              </a:solidFill>
            </a:endParaRPr>
          </a:p>
        </p:txBody>
      </p:sp>
      <p:sp>
        <p:nvSpPr>
          <p:cNvPr id="3" name="Subtitle 2">
            <a:extLst>
              <a:ext uri="{FF2B5EF4-FFF2-40B4-BE49-F238E27FC236}">
                <a16:creationId xmlns:a16="http://schemas.microsoft.com/office/drawing/2014/main" id="{8877ABD9-864E-DFBB-0FE5-9777CD2E9638}"/>
              </a:ext>
            </a:extLst>
          </p:cNvPr>
          <p:cNvSpPr>
            <a:spLocks noGrp="1"/>
          </p:cNvSpPr>
          <p:nvPr>
            <p:ph type="subTitle" idx="1"/>
          </p:nvPr>
        </p:nvSpPr>
        <p:spPr>
          <a:xfrm>
            <a:off x="9686925" y="5735637"/>
            <a:ext cx="1962150" cy="493712"/>
          </a:xfrm>
        </p:spPr>
        <p:txBody>
          <a:bodyPr/>
          <a:lstStyle/>
          <a:p>
            <a:r>
              <a:rPr lang="en-GB" dirty="0">
                <a:solidFill>
                  <a:schemeClr val="bg1"/>
                </a:solidFill>
              </a:rPr>
              <a:t>Abed Bakkour</a:t>
            </a:r>
            <a:endParaRPr lang="en-SE" dirty="0">
              <a:solidFill>
                <a:schemeClr val="bg1"/>
              </a:solidFill>
            </a:endParaRPr>
          </a:p>
        </p:txBody>
      </p:sp>
    </p:spTree>
    <p:extLst>
      <p:ext uri="{BB962C8B-B14F-4D97-AF65-F5344CB8AC3E}">
        <p14:creationId xmlns:p14="http://schemas.microsoft.com/office/powerpoint/2010/main" val="235211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4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1D05C0-C8A5-6F31-CF0F-41A5A5BFBFDB}"/>
              </a:ext>
            </a:extLst>
          </p:cNvPr>
          <p:cNvSpPr>
            <a:spLocks noGrp="1"/>
          </p:cNvSpPr>
          <p:nvPr>
            <p:ph type="title"/>
          </p:nvPr>
        </p:nvSpPr>
        <p:spPr>
          <a:xfrm>
            <a:off x="838200" y="557188"/>
            <a:ext cx="10515600" cy="1133499"/>
          </a:xfrm>
        </p:spPr>
        <p:txBody>
          <a:bodyPr>
            <a:normAutofit/>
          </a:bodyPr>
          <a:lstStyle/>
          <a:p>
            <a:pPr algn="ctr"/>
            <a:r>
              <a:rPr lang="en-SE" sz="5200"/>
              <a:t>Definition of Data-Driven Culture</a:t>
            </a:r>
          </a:p>
        </p:txBody>
      </p:sp>
      <p:graphicFrame>
        <p:nvGraphicFramePr>
          <p:cNvPr id="9" name="Content Placeholder 6">
            <a:extLst>
              <a:ext uri="{FF2B5EF4-FFF2-40B4-BE49-F238E27FC236}">
                <a16:creationId xmlns:a16="http://schemas.microsoft.com/office/drawing/2014/main" id="{6EA2D2F3-5252-5264-1364-E229C6B38B9C}"/>
              </a:ext>
            </a:extLst>
          </p:cNvPr>
          <p:cNvGraphicFramePr>
            <a:graphicFrameLocks noGrp="1"/>
          </p:cNvGraphicFramePr>
          <p:nvPr>
            <p:ph idx="1"/>
            <p:extLst>
              <p:ext uri="{D42A27DB-BD31-4B8C-83A1-F6EECF244321}">
                <p14:modId xmlns:p14="http://schemas.microsoft.com/office/powerpoint/2010/main" val="151198427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Slide Number Placeholder 10">
            <a:extLst>
              <a:ext uri="{FF2B5EF4-FFF2-40B4-BE49-F238E27FC236}">
                <a16:creationId xmlns:a16="http://schemas.microsoft.com/office/drawing/2014/main" id="{57EDE00C-B935-F539-2E7B-70415563442A}"/>
              </a:ext>
            </a:extLst>
          </p:cNvPr>
          <p:cNvSpPr>
            <a:spLocks noGrp="1"/>
          </p:cNvSpPr>
          <p:nvPr>
            <p:ph type="sldNum" sz="quarter" idx="12"/>
          </p:nvPr>
        </p:nvSpPr>
        <p:spPr/>
        <p:txBody>
          <a:bodyPr/>
          <a:lstStyle/>
          <a:p>
            <a:fld id="{678A9379-2806-4D25-B713-AED7E0C65345}" type="slidenum">
              <a:rPr lang="en-SE" smtClean="0"/>
              <a:t>2</a:t>
            </a:fld>
            <a:endParaRPr lang="en-SE"/>
          </a:p>
        </p:txBody>
      </p:sp>
    </p:spTree>
    <p:extLst>
      <p:ext uri="{BB962C8B-B14F-4D97-AF65-F5344CB8AC3E}">
        <p14:creationId xmlns:p14="http://schemas.microsoft.com/office/powerpoint/2010/main" val="1005448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nt">
            <a:extLst>
              <a:ext uri="{FF2B5EF4-FFF2-40B4-BE49-F238E27FC236}">
                <a16:creationId xmlns:a16="http://schemas.microsoft.com/office/drawing/2014/main" id="{D380959B-464C-9ED8-C9EB-AB6FC997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25448" y="8300"/>
            <a:ext cx="10966551"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6B83858-ED7D-57B6-6CAA-83168807C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5"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90910C-5302-96F4-6F01-5964838139BC}"/>
              </a:ext>
            </a:extLst>
          </p:cNvPr>
          <p:cNvSpPr>
            <a:spLocks noGrp="1"/>
          </p:cNvSpPr>
          <p:nvPr>
            <p:ph type="title"/>
          </p:nvPr>
        </p:nvSpPr>
        <p:spPr>
          <a:xfrm>
            <a:off x="6106390" y="759126"/>
            <a:ext cx="4596245" cy="1711119"/>
          </a:xfrm>
        </p:spPr>
        <p:txBody>
          <a:bodyPr anchor="ctr">
            <a:normAutofit/>
          </a:bodyPr>
          <a:lstStyle/>
          <a:p>
            <a:r>
              <a:rPr lang="en-GB" sz="4000"/>
              <a:t>Characteristics of a Data-Driven Culture</a:t>
            </a:r>
            <a:endParaRPr lang="en-SE" sz="4000"/>
          </a:p>
        </p:txBody>
      </p:sp>
      <p:sp>
        <p:nvSpPr>
          <p:cNvPr id="21" name="Rectangle 20">
            <a:extLst>
              <a:ext uri="{FF2B5EF4-FFF2-40B4-BE49-F238E27FC236}">
                <a16:creationId xmlns:a16="http://schemas.microsoft.com/office/drawing/2014/main" id="{FF97FFD4-A8B9-3D4D-1623-7BE467E46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10200" cy="6858000"/>
          </a:xfrm>
          <a:prstGeom prst="rect">
            <a:avLst/>
          </a:prstGeom>
          <a:solidFill>
            <a:srgbClr val="FFFFFF"/>
          </a:solidFill>
          <a:ln>
            <a:noFill/>
          </a:ln>
          <a:effectLst>
            <a:outerShdw blurRad="190500" dist="139700" dir="300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aptop Secure">
            <a:extLst>
              <a:ext uri="{FF2B5EF4-FFF2-40B4-BE49-F238E27FC236}">
                <a16:creationId xmlns:a16="http://schemas.microsoft.com/office/drawing/2014/main" id="{0705F5E3-46DE-5F66-C4E2-A41EF84E93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8873" y="1510026"/>
            <a:ext cx="3872455" cy="3872455"/>
          </a:xfrm>
          <a:prstGeom prst="rect">
            <a:avLst/>
          </a:prstGeom>
        </p:spPr>
      </p:pic>
      <p:sp>
        <p:nvSpPr>
          <p:cNvPr id="3" name="Content Placeholder 2">
            <a:extLst>
              <a:ext uri="{FF2B5EF4-FFF2-40B4-BE49-F238E27FC236}">
                <a16:creationId xmlns:a16="http://schemas.microsoft.com/office/drawing/2014/main" id="{C070A9C4-E849-80AA-665E-3983DBD926E7}"/>
              </a:ext>
            </a:extLst>
          </p:cNvPr>
          <p:cNvSpPr>
            <a:spLocks noGrp="1"/>
          </p:cNvSpPr>
          <p:nvPr>
            <p:ph idx="1"/>
          </p:nvPr>
        </p:nvSpPr>
        <p:spPr>
          <a:xfrm>
            <a:off x="6106390" y="2470244"/>
            <a:ext cx="4596245" cy="3769836"/>
          </a:xfrm>
        </p:spPr>
        <p:txBody>
          <a:bodyPr anchor="ctr">
            <a:normAutofit/>
          </a:bodyPr>
          <a:lstStyle/>
          <a:p>
            <a:r>
              <a:rPr lang="en-GB" sz="2000" dirty="0"/>
              <a:t>Decision-Making Grounded in Data and Analytics</a:t>
            </a:r>
          </a:p>
          <a:p>
            <a:r>
              <a:rPr lang="en-GB" sz="2000" dirty="0"/>
              <a:t>Continuous Learning and Improvement</a:t>
            </a:r>
          </a:p>
          <a:p>
            <a:r>
              <a:rPr lang="en-GB" sz="2000" dirty="0"/>
              <a:t>Empowering Employees Through Data Literacy</a:t>
            </a:r>
          </a:p>
          <a:p>
            <a:r>
              <a:rPr lang="en-GB" sz="2000" dirty="0"/>
              <a:t>Integration of Data into Organizational Processes</a:t>
            </a:r>
          </a:p>
          <a:p>
            <a:r>
              <a:rPr lang="en-GB" sz="2000" dirty="0"/>
              <a:t>Strategic Use of Data in Decision-Making Fabric</a:t>
            </a:r>
          </a:p>
          <a:p>
            <a:r>
              <a:rPr lang="en-GB" sz="2000" dirty="0"/>
              <a:t>Adaptation to Changing Business Landscape</a:t>
            </a:r>
          </a:p>
        </p:txBody>
      </p:sp>
      <p:sp>
        <p:nvSpPr>
          <p:cNvPr id="4" name="Slide Number Placeholder 3">
            <a:extLst>
              <a:ext uri="{FF2B5EF4-FFF2-40B4-BE49-F238E27FC236}">
                <a16:creationId xmlns:a16="http://schemas.microsoft.com/office/drawing/2014/main" id="{24C4AEE4-EC63-BA1B-CECC-E4DD5FDF5A5E}"/>
              </a:ext>
            </a:extLst>
          </p:cNvPr>
          <p:cNvSpPr>
            <a:spLocks noGrp="1"/>
          </p:cNvSpPr>
          <p:nvPr>
            <p:ph type="sldNum" sz="quarter" idx="12"/>
          </p:nvPr>
        </p:nvSpPr>
        <p:spPr/>
        <p:txBody>
          <a:bodyPr/>
          <a:lstStyle/>
          <a:p>
            <a:fld id="{678A9379-2806-4D25-B713-AED7E0C65345}" type="slidenum">
              <a:rPr lang="en-SE" smtClean="0"/>
              <a:t>3</a:t>
            </a:fld>
            <a:endParaRPr lang="en-SE"/>
          </a:p>
        </p:txBody>
      </p:sp>
    </p:spTree>
    <p:extLst>
      <p:ext uri="{BB962C8B-B14F-4D97-AF65-F5344CB8AC3E}">
        <p14:creationId xmlns:p14="http://schemas.microsoft.com/office/powerpoint/2010/main" val="2261763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nt">
            <a:extLst>
              <a:ext uri="{FF2B5EF4-FFF2-40B4-BE49-F238E27FC236}">
                <a16:creationId xmlns:a16="http://schemas.microsoft.com/office/drawing/2014/main" id="{D380959B-464C-9ED8-C9EB-AB6FC997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25448" y="8300"/>
            <a:ext cx="10966551"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6B83858-ED7D-57B6-6CAA-83168807C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5"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90910C-5302-96F4-6F01-5964838139BC}"/>
              </a:ext>
            </a:extLst>
          </p:cNvPr>
          <p:cNvSpPr>
            <a:spLocks noGrp="1"/>
          </p:cNvSpPr>
          <p:nvPr>
            <p:ph type="title"/>
          </p:nvPr>
        </p:nvSpPr>
        <p:spPr>
          <a:xfrm>
            <a:off x="6106390" y="759126"/>
            <a:ext cx="4596245" cy="1711119"/>
          </a:xfrm>
        </p:spPr>
        <p:txBody>
          <a:bodyPr anchor="ctr">
            <a:normAutofit/>
          </a:bodyPr>
          <a:lstStyle/>
          <a:p>
            <a:r>
              <a:rPr lang="en-GB" sz="4000" dirty="0"/>
              <a:t>Benefits of a Data-Driven Culture</a:t>
            </a:r>
            <a:endParaRPr lang="en-SE" sz="4000" dirty="0"/>
          </a:p>
        </p:txBody>
      </p:sp>
      <p:sp>
        <p:nvSpPr>
          <p:cNvPr id="21" name="Rectangle 20">
            <a:extLst>
              <a:ext uri="{FF2B5EF4-FFF2-40B4-BE49-F238E27FC236}">
                <a16:creationId xmlns:a16="http://schemas.microsoft.com/office/drawing/2014/main" id="{FF97FFD4-A8B9-3D4D-1623-7BE467E46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10200" cy="6858000"/>
          </a:xfrm>
          <a:prstGeom prst="rect">
            <a:avLst/>
          </a:prstGeom>
          <a:solidFill>
            <a:srgbClr val="FFFFFF"/>
          </a:solidFill>
          <a:ln>
            <a:noFill/>
          </a:ln>
          <a:effectLst>
            <a:outerShdw blurRad="190500" dist="139700" dir="300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ightbulb">
            <a:extLst>
              <a:ext uri="{FF2B5EF4-FFF2-40B4-BE49-F238E27FC236}">
                <a16:creationId xmlns:a16="http://schemas.microsoft.com/office/drawing/2014/main" id="{0705F5E3-46DE-5F66-C4E2-A41EF84E93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8873" y="1510026"/>
            <a:ext cx="3872455" cy="3872455"/>
          </a:xfrm>
          <a:prstGeom prst="rect">
            <a:avLst/>
          </a:prstGeom>
        </p:spPr>
      </p:pic>
      <p:sp>
        <p:nvSpPr>
          <p:cNvPr id="3" name="Content Placeholder 2">
            <a:extLst>
              <a:ext uri="{FF2B5EF4-FFF2-40B4-BE49-F238E27FC236}">
                <a16:creationId xmlns:a16="http://schemas.microsoft.com/office/drawing/2014/main" id="{C070A9C4-E849-80AA-665E-3983DBD926E7}"/>
              </a:ext>
            </a:extLst>
          </p:cNvPr>
          <p:cNvSpPr>
            <a:spLocks noGrp="1"/>
          </p:cNvSpPr>
          <p:nvPr>
            <p:ph idx="1"/>
          </p:nvPr>
        </p:nvSpPr>
        <p:spPr>
          <a:xfrm>
            <a:off x="6106390" y="2470244"/>
            <a:ext cx="4596245" cy="3769836"/>
          </a:xfrm>
        </p:spPr>
        <p:txBody>
          <a:bodyPr anchor="ctr">
            <a:normAutofit/>
          </a:bodyPr>
          <a:lstStyle/>
          <a:p>
            <a:r>
              <a:rPr lang="en-GB" sz="2000" dirty="0"/>
              <a:t>Improved Decision-Making</a:t>
            </a:r>
          </a:p>
          <a:p>
            <a:r>
              <a:rPr lang="en-GB" sz="2000" dirty="0"/>
              <a:t>Increased Efficiency</a:t>
            </a:r>
          </a:p>
          <a:p>
            <a:r>
              <a:rPr lang="en-GB" sz="2000" dirty="0"/>
              <a:t>Enhanced Innovation</a:t>
            </a:r>
          </a:p>
          <a:p>
            <a:r>
              <a:rPr lang="en-GB" sz="2000" dirty="0"/>
              <a:t>Competitive Advantage</a:t>
            </a:r>
          </a:p>
          <a:p>
            <a:r>
              <a:rPr lang="en-GB" sz="2000" dirty="0"/>
              <a:t>Real-Time Adaptation</a:t>
            </a:r>
          </a:p>
          <a:p>
            <a:r>
              <a:rPr lang="en-GB" sz="2000" dirty="0"/>
              <a:t>Customer-Centric Approaches</a:t>
            </a:r>
          </a:p>
        </p:txBody>
      </p:sp>
      <p:sp>
        <p:nvSpPr>
          <p:cNvPr id="4" name="Slide Number Placeholder 3">
            <a:extLst>
              <a:ext uri="{FF2B5EF4-FFF2-40B4-BE49-F238E27FC236}">
                <a16:creationId xmlns:a16="http://schemas.microsoft.com/office/drawing/2014/main" id="{137AAADA-3720-1746-4675-B0EE876D61C7}"/>
              </a:ext>
            </a:extLst>
          </p:cNvPr>
          <p:cNvSpPr>
            <a:spLocks noGrp="1"/>
          </p:cNvSpPr>
          <p:nvPr>
            <p:ph type="sldNum" sz="quarter" idx="12"/>
          </p:nvPr>
        </p:nvSpPr>
        <p:spPr/>
        <p:txBody>
          <a:bodyPr/>
          <a:lstStyle/>
          <a:p>
            <a:fld id="{678A9379-2806-4D25-B713-AED7E0C65345}" type="slidenum">
              <a:rPr lang="en-SE" smtClean="0"/>
              <a:t>4</a:t>
            </a:fld>
            <a:endParaRPr lang="en-SE"/>
          </a:p>
        </p:txBody>
      </p:sp>
    </p:spTree>
    <p:extLst>
      <p:ext uri="{BB962C8B-B14F-4D97-AF65-F5344CB8AC3E}">
        <p14:creationId xmlns:p14="http://schemas.microsoft.com/office/powerpoint/2010/main" val="3026657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18276" y="729523"/>
            <a:ext cx="6858000" cy="5398953"/>
          </a:xfrm>
          <a:prstGeom prst="rect">
            <a:avLst/>
          </a:prstGeom>
          <a:ln>
            <a:noFill/>
          </a:ln>
          <a:effectLst>
            <a:outerShdw blurRad="419100" dist="152400" sx="94000" sy="940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EDF138-4686-2E3E-9608-79F67F040EC1}"/>
              </a:ext>
            </a:extLst>
          </p:cNvPr>
          <p:cNvSpPr>
            <a:spLocks noGrp="1"/>
          </p:cNvSpPr>
          <p:nvPr>
            <p:ph type="title"/>
          </p:nvPr>
        </p:nvSpPr>
        <p:spPr>
          <a:xfrm>
            <a:off x="758952" y="785366"/>
            <a:ext cx="4069055" cy="2072853"/>
          </a:xfrm>
        </p:spPr>
        <p:txBody>
          <a:bodyPr anchor="t">
            <a:normAutofit/>
          </a:bodyPr>
          <a:lstStyle/>
          <a:p>
            <a:r>
              <a:rPr lang="en-GB" sz="3400" dirty="0"/>
              <a:t>Navigating Data Transformation: From Analytics to Deployment</a:t>
            </a:r>
            <a:endParaRPr lang="en-SE" sz="3400" dirty="0"/>
          </a:p>
        </p:txBody>
      </p:sp>
      <p:pic>
        <p:nvPicPr>
          <p:cNvPr id="8" name="Graphic 7" descr="Deploy">
            <a:extLst>
              <a:ext uri="{FF2B5EF4-FFF2-40B4-BE49-F238E27FC236}">
                <a16:creationId xmlns:a16="http://schemas.microsoft.com/office/drawing/2014/main" id="{A0CA4983-5FAF-FA3E-0859-FB47DA36F8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6764" y="3429000"/>
            <a:ext cx="2666998" cy="2666998"/>
          </a:xfrm>
          <a:prstGeom prst="rect">
            <a:avLst/>
          </a:prstGeom>
        </p:spPr>
      </p:pic>
      <p:sp>
        <p:nvSpPr>
          <p:cNvPr id="3" name="Content Placeholder 2">
            <a:extLst>
              <a:ext uri="{FF2B5EF4-FFF2-40B4-BE49-F238E27FC236}">
                <a16:creationId xmlns:a16="http://schemas.microsoft.com/office/drawing/2014/main" id="{C3C5CD91-06CF-5BE2-F555-C731C4897DD4}"/>
              </a:ext>
            </a:extLst>
          </p:cNvPr>
          <p:cNvSpPr>
            <a:spLocks noGrp="1"/>
          </p:cNvSpPr>
          <p:nvPr>
            <p:ph idx="1"/>
          </p:nvPr>
        </p:nvSpPr>
        <p:spPr>
          <a:xfrm>
            <a:off x="6096000" y="785366"/>
            <a:ext cx="5257797" cy="5310632"/>
          </a:xfrm>
        </p:spPr>
        <p:txBody>
          <a:bodyPr anchor="ctr">
            <a:normAutofit/>
          </a:bodyPr>
          <a:lstStyle/>
          <a:p>
            <a:r>
              <a:rPr lang="en-GB" sz="2000" dirty="0"/>
              <a:t>Transformational Impact of Big Data</a:t>
            </a:r>
          </a:p>
          <a:p>
            <a:r>
              <a:rPr lang="en-SE" sz="2000" dirty="0"/>
              <a:t>Strategic Deployment Components</a:t>
            </a:r>
            <a:endParaRPr lang="en-GB" sz="2000" dirty="0"/>
          </a:p>
          <a:p>
            <a:r>
              <a:rPr lang="en-GB" sz="2000" dirty="0"/>
              <a:t>Organizational Steps for Successful Deployment</a:t>
            </a:r>
          </a:p>
          <a:p>
            <a:r>
              <a:rPr lang="en-GB" sz="2000" dirty="0"/>
              <a:t>Insights from Avinash Kaushik</a:t>
            </a:r>
          </a:p>
          <a:p>
            <a:r>
              <a:rPr lang="en-GB" sz="2000" dirty="0"/>
              <a:t>Unified Approach to Data Transformation</a:t>
            </a:r>
          </a:p>
          <a:p>
            <a:r>
              <a:rPr lang="en-SE" sz="2000" dirty="0"/>
              <a:t>Continuous Learning and Adaptation</a:t>
            </a:r>
            <a:endParaRPr lang="en-GB" sz="2000" dirty="0"/>
          </a:p>
          <a:p>
            <a:r>
              <a:rPr lang="en-SE" sz="2000" dirty="0"/>
              <a:t>Engagement in Meaningful Discussions</a:t>
            </a:r>
          </a:p>
        </p:txBody>
      </p:sp>
      <p:sp>
        <p:nvSpPr>
          <p:cNvPr id="4" name="Slide Number Placeholder 3">
            <a:extLst>
              <a:ext uri="{FF2B5EF4-FFF2-40B4-BE49-F238E27FC236}">
                <a16:creationId xmlns:a16="http://schemas.microsoft.com/office/drawing/2014/main" id="{3A3AC4F0-1603-776C-50FF-CDCEE634F46C}"/>
              </a:ext>
            </a:extLst>
          </p:cNvPr>
          <p:cNvSpPr>
            <a:spLocks noGrp="1"/>
          </p:cNvSpPr>
          <p:nvPr>
            <p:ph type="sldNum" sz="quarter" idx="12"/>
          </p:nvPr>
        </p:nvSpPr>
        <p:spPr>
          <a:xfrm>
            <a:off x="8732520" y="6356350"/>
            <a:ext cx="3199389" cy="365125"/>
          </a:xfrm>
        </p:spPr>
        <p:txBody>
          <a:bodyPr>
            <a:normAutofit/>
          </a:bodyPr>
          <a:lstStyle/>
          <a:p>
            <a:pPr>
              <a:spcAft>
                <a:spcPts val="600"/>
              </a:spcAft>
            </a:pPr>
            <a:fld id="{678A9379-2806-4D25-B713-AED7E0C65345}" type="slidenum">
              <a:rPr lang="en-SE">
                <a:solidFill>
                  <a:schemeClr val="tx1"/>
                </a:solidFill>
              </a:rPr>
              <a:pPr>
                <a:spcAft>
                  <a:spcPts val="600"/>
                </a:spcAft>
              </a:pPr>
              <a:t>5</a:t>
            </a:fld>
            <a:endParaRPr lang="en-SE">
              <a:solidFill>
                <a:schemeClr val="tx1"/>
              </a:solidFill>
            </a:endParaRPr>
          </a:p>
        </p:txBody>
      </p:sp>
    </p:spTree>
    <p:extLst>
      <p:ext uri="{BB962C8B-B14F-4D97-AF65-F5344CB8AC3E}">
        <p14:creationId xmlns:p14="http://schemas.microsoft.com/office/powerpoint/2010/main" val="3296018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1EBDD-7259-F4DF-8F93-DA65B1C2F2D4}"/>
              </a:ext>
            </a:extLst>
          </p:cNvPr>
          <p:cNvSpPr>
            <a:spLocks noGrp="1"/>
          </p:cNvSpPr>
          <p:nvPr>
            <p:ph type="title"/>
          </p:nvPr>
        </p:nvSpPr>
        <p:spPr/>
        <p:txBody>
          <a:bodyPr/>
          <a:lstStyle/>
          <a:p>
            <a:pPr algn="ctr"/>
            <a:r>
              <a:rPr lang="en-GB" dirty="0"/>
              <a:t>Challenges of Establishing a Data-Driven Culture</a:t>
            </a:r>
            <a:endParaRPr lang="en-SE" dirty="0"/>
          </a:p>
        </p:txBody>
      </p:sp>
      <p:graphicFrame>
        <p:nvGraphicFramePr>
          <p:cNvPr id="7" name="Content Placeholder 2">
            <a:extLst>
              <a:ext uri="{FF2B5EF4-FFF2-40B4-BE49-F238E27FC236}">
                <a16:creationId xmlns:a16="http://schemas.microsoft.com/office/drawing/2014/main" id="{49752088-E95A-98C0-5BBD-E425D4410BF2}"/>
              </a:ext>
            </a:extLst>
          </p:cNvPr>
          <p:cNvGraphicFramePr>
            <a:graphicFrameLocks noGrp="1"/>
          </p:cNvGraphicFramePr>
          <p:nvPr>
            <p:ph idx="1"/>
            <p:extLst>
              <p:ext uri="{D42A27DB-BD31-4B8C-83A1-F6EECF244321}">
                <p14:modId xmlns:p14="http://schemas.microsoft.com/office/powerpoint/2010/main" val="19426421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9322042E-67AF-5583-DC98-B26385B35106}"/>
              </a:ext>
            </a:extLst>
          </p:cNvPr>
          <p:cNvSpPr>
            <a:spLocks noGrp="1"/>
          </p:cNvSpPr>
          <p:nvPr>
            <p:ph type="sldNum" sz="quarter" idx="12"/>
          </p:nvPr>
        </p:nvSpPr>
        <p:spPr/>
        <p:txBody>
          <a:bodyPr/>
          <a:lstStyle/>
          <a:p>
            <a:fld id="{678A9379-2806-4D25-B713-AED7E0C65345}" type="slidenum">
              <a:rPr lang="en-SE" smtClean="0"/>
              <a:t>6</a:t>
            </a:fld>
            <a:endParaRPr lang="en-SE"/>
          </a:p>
        </p:txBody>
      </p:sp>
    </p:spTree>
    <p:extLst>
      <p:ext uri="{BB962C8B-B14F-4D97-AF65-F5344CB8AC3E}">
        <p14:creationId xmlns:p14="http://schemas.microsoft.com/office/powerpoint/2010/main" val="2496220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25113E-9E0B-AB0E-DBAA-F713250434C3}"/>
              </a:ext>
            </a:extLst>
          </p:cNvPr>
          <p:cNvSpPr>
            <a:spLocks noGrp="1"/>
          </p:cNvSpPr>
          <p:nvPr>
            <p:ph type="title"/>
          </p:nvPr>
        </p:nvSpPr>
        <p:spPr>
          <a:xfrm>
            <a:off x="7531610" y="365125"/>
            <a:ext cx="3822189" cy="1899912"/>
          </a:xfrm>
        </p:spPr>
        <p:txBody>
          <a:bodyPr>
            <a:normAutofit/>
          </a:bodyPr>
          <a:lstStyle/>
          <a:p>
            <a:r>
              <a:rPr lang="en-SE" sz="4000"/>
              <a:t>Overcoming Challenges</a:t>
            </a:r>
          </a:p>
        </p:txBody>
      </p:sp>
      <p:pic>
        <p:nvPicPr>
          <p:cNvPr id="7" name="Picture 6" descr="Colourful strings being woven togehter">
            <a:extLst>
              <a:ext uri="{FF2B5EF4-FFF2-40B4-BE49-F238E27FC236}">
                <a16:creationId xmlns:a16="http://schemas.microsoft.com/office/drawing/2014/main" id="{E219906F-B349-1160-4E8B-7955F995E5A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19236" r="13349" b="-3"/>
          <a:stretch/>
        </p:blipFill>
        <p:spPr>
          <a:xfrm>
            <a:off x="1" y="10"/>
            <a:ext cx="6936390" cy="6857990"/>
          </a:xfrm>
          <a:prstGeom prst="rect">
            <a:avLst/>
          </a:prstGeom>
        </p:spPr>
      </p:pic>
      <p:sp>
        <p:nvSpPr>
          <p:cNvPr id="8" name="Content Placeholder 2">
            <a:extLst>
              <a:ext uri="{FF2B5EF4-FFF2-40B4-BE49-F238E27FC236}">
                <a16:creationId xmlns:a16="http://schemas.microsoft.com/office/drawing/2014/main" id="{1EF08515-2E29-B3A0-C501-351C3B2C23B2}"/>
              </a:ext>
            </a:extLst>
          </p:cNvPr>
          <p:cNvSpPr>
            <a:spLocks noGrp="1"/>
          </p:cNvSpPr>
          <p:nvPr>
            <p:ph idx="1"/>
          </p:nvPr>
        </p:nvSpPr>
        <p:spPr>
          <a:xfrm>
            <a:off x="7531610" y="2434201"/>
            <a:ext cx="3822189" cy="3742762"/>
          </a:xfrm>
        </p:spPr>
        <p:txBody>
          <a:bodyPr>
            <a:normAutofit/>
          </a:bodyPr>
          <a:lstStyle/>
          <a:p>
            <a:r>
              <a:rPr lang="en-GB" sz="2000"/>
              <a:t>Change Management as a Key Enabler</a:t>
            </a:r>
          </a:p>
          <a:p>
            <a:r>
              <a:rPr lang="en-SE" sz="2000"/>
              <a:t>Skill Development Programs</a:t>
            </a:r>
            <a:endParaRPr lang="en-GB" sz="2000"/>
          </a:p>
          <a:p>
            <a:r>
              <a:rPr lang="en-SE" sz="2000"/>
              <a:t>Breaking Down Data Silos</a:t>
            </a:r>
            <a:endParaRPr lang="en-GB" sz="2000"/>
          </a:p>
          <a:p>
            <a:r>
              <a:rPr lang="en-SE" sz="2000"/>
              <a:t>Privacy and Ethical Guidelines</a:t>
            </a:r>
            <a:endParaRPr lang="en-GB" sz="2000"/>
          </a:p>
          <a:p>
            <a:r>
              <a:rPr lang="en-GB" sz="2000"/>
              <a:t>Strategic Integration with Existing Systems</a:t>
            </a:r>
          </a:p>
          <a:p>
            <a:r>
              <a:rPr lang="en-SE" sz="2000"/>
              <a:t>Cultural Shift in Decision-Making</a:t>
            </a:r>
          </a:p>
        </p:txBody>
      </p:sp>
      <p:sp>
        <p:nvSpPr>
          <p:cNvPr id="4" name="Slide Number Placeholder 3">
            <a:extLst>
              <a:ext uri="{FF2B5EF4-FFF2-40B4-BE49-F238E27FC236}">
                <a16:creationId xmlns:a16="http://schemas.microsoft.com/office/drawing/2014/main" id="{70208C2B-355E-363F-2972-740B980587BA}"/>
              </a:ext>
            </a:extLst>
          </p:cNvPr>
          <p:cNvSpPr>
            <a:spLocks noGrp="1"/>
          </p:cNvSpPr>
          <p:nvPr>
            <p:ph type="sldNum" sz="quarter" idx="12"/>
          </p:nvPr>
        </p:nvSpPr>
        <p:spPr/>
        <p:txBody>
          <a:bodyPr/>
          <a:lstStyle/>
          <a:p>
            <a:fld id="{678A9379-2806-4D25-B713-AED7E0C65345}" type="slidenum">
              <a:rPr lang="en-SE" smtClean="0"/>
              <a:t>7</a:t>
            </a:fld>
            <a:endParaRPr lang="en-SE"/>
          </a:p>
        </p:txBody>
      </p:sp>
    </p:spTree>
    <p:extLst>
      <p:ext uri="{BB962C8B-B14F-4D97-AF65-F5344CB8AC3E}">
        <p14:creationId xmlns:p14="http://schemas.microsoft.com/office/powerpoint/2010/main" val="3933493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B76FC25E-17C0-227F-76A0-0328BD065065}"/>
              </a:ext>
            </a:extLst>
          </p:cNvPr>
          <p:cNvPicPr>
            <a:picLocks noChangeAspect="1"/>
          </p:cNvPicPr>
          <p:nvPr/>
        </p:nvPicPr>
        <p:blipFill rotWithShape="1">
          <a:blip r:embed="rId3">
            <a:biLevel thresh="75000"/>
          </a:blip>
          <a:srcRect l="47871" r="3613"/>
          <a:stretch/>
        </p:blipFill>
        <p:spPr>
          <a:xfrm>
            <a:off x="-1" y="-2"/>
            <a:ext cx="5410198" cy="6858002"/>
          </a:xfrm>
          <a:prstGeom prst="rect">
            <a:avLst/>
          </a:prstGeom>
        </p:spPr>
      </p:pic>
      <p:sp useBgFill="1">
        <p:nvSpPr>
          <p:cNvPr id="40" name="Rectangle 39">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456294-ACA1-7748-A38D-4113D7D500E2}"/>
              </a:ext>
            </a:extLst>
          </p:cNvPr>
          <p:cNvSpPr>
            <a:spLocks noGrp="1"/>
          </p:cNvSpPr>
          <p:nvPr>
            <p:ph type="title"/>
          </p:nvPr>
        </p:nvSpPr>
        <p:spPr>
          <a:xfrm>
            <a:off x="6115317" y="405685"/>
            <a:ext cx="5464968" cy="1559301"/>
          </a:xfrm>
        </p:spPr>
        <p:txBody>
          <a:bodyPr>
            <a:normAutofit/>
          </a:bodyPr>
          <a:lstStyle/>
          <a:p>
            <a:r>
              <a:rPr lang="en-SE" sz="4000"/>
              <a:t>Opportunities in a Data-Driven Culture</a:t>
            </a:r>
          </a:p>
        </p:txBody>
      </p:sp>
      <p:graphicFrame>
        <p:nvGraphicFramePr>
          <p:cNvPr id="43" name="Content Placeholder 2">
            <a:extLst>
              <a:ext uri="{FF2B5EF4-FFF2-40B4-BE49-F238E27FC236}">
                <a16:creationId xmlns:a16="http://schemas.microsoft.com/office/drawing/2014/main" id="{E0DF95C0-28FB-05BC-F532-52827960817C}"/>
              </a:ext>
            </a:extLst>
          </p:cNvPr>
          <p:cNvGraphicFramePr>
            <a:graphicFrameLocks noGrp="1"/>
          </p:cNvGraphicFramePr>
          <p:nvPr>
            <p:ph idx="1"/>
            <p:extLst>
              <p:ext uri="{D42A27DB-BD31-4B8C-83A1-F6EECF244321}">
                <p14:modId xmlns:p14="http://schemas.microsoft.com/office/powerpoint/2010/main" val="3672098871"/>
              </p:ext>
            </p:extLst>
          </p:nvPr>
        </p:nvGraphicFramePr>
        <p:xfrm>
          <a:off x="6115317" y="2743200"/>
          <a:ext cx="5247340" cy="34968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lide Number Placeholder 3">
            <a:extLst>
              <a:ext uri="{FF2B5EF4-FFF2-40B4-BE49-F238E27FC236}">
                <a16:creationId xmlns:a16="http://schemas.microsoft.com/office/drawing/2014/main" id="{432C451A-DD36-E3CE-6991-A9C2978B4742}"/>
              </a:ext>
            </a:extLst>
          </p:cNvPr>
          <p:cNvSpPr>
            <a:spLocks noGrp="1"/>
          </p:cNvSpPr>
          <p:nvPr>
            <p:ph type="sldNum" sz="quarter" idx="12"/>
          </p:nvPr>
        </p:nvSpPr>
        <p:spPr/>
        <p:txBody>
          <a:bodyPr/>
          <a:lstStyle/>
          <a:p>
            <a:fld id="{678A9379-2806-4D25-B713-AED7E0C65345}" type="slidenum">
              <a:rPr lang="en-SE" smtClean="0"/>
              <a:t>8</a:t>
            </a:fld>
            <a:endParaRPr lang="en-SE"/>
          </a:p>
        </p:txBody>
      </p:sp>
    </p:spTree>
    <p:extLst>
      <p:ext uri="{BB962C8B-B14F-4D97-AF65-F5344CB8AC3E}">
        <p14:creationId xmlns:p14="http://schemas.microsoft.com/office/powerpoint/2010/main" val="636012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ark floating bulbs with one lit up brightly">
            <a:extLst>
              <a:ext uri="{FF2B5EF4-FFF2-40B4-BE49-F238E27FC236}">
                <a16:creationId xmlns:a16="http://schemas.microsoft.com/office/drawing/2014/main" id="{1B99F474-B220-0D46-8DFD-E8DFBFD9FE14}"/>
              </a:ext>
            </a:extLst>
          </p:cNvPr>
          <p:cNvPicPr>
            <a:picLocks noChangeAspect="1"/>
          </p:cNvPicPr>
          <p:nvPr/>
        </p:nvPicPr>
        <p:blipFill rotWithShape="1">
          <a:blip r:embed="rId2"/>
          <a:srcRect t="12694" b="31056"/>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0F52E4-4436-762E-96A1-2443BD8480D6}"/>
              </a:ext>
            </a:extLst>
          </p:cNvPr>
          <p:cNvSpPr>
            <a:spLocks noGrp="1"/>
          </p:cNvSpPr>
          <p:nvPr>
            <p:ph type="title"/>
          </p:nvPr>
        </p:nvSpPr>
        <p:spPr>
          <a:xfrm>
            <a:off x="2337221" y="2942312"/>
            <a:ext cx="7511461" cy="1692726"/>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Thanks for your attention!</a:t>
            </a:r>
            <a:br>
              <a:rPr lang="en-US" sz="5200" dirty="0">
                <a:solidFill>
                  <a:srgbClr val="FFFFFF"/>
                </a:solidFill>
              </a:rPr>
            </a:br>
            <a:endParaRPr lang="en-US" sz="5200" dirty="0">
              <a:solidFill>
                <a:srgbClr val="FFFFFF"/>
              </a:solidFill>
            </a:endParaRPr>
          </a:p>
        </p:txBody>
      </p:sp>
    </p:spTree>
    <p:extLst>
      <p:ext uri="{BB962C8B-B14F-4D97-AF65-F5344CB8AC3E}">
        <p14:creationId xmlns:p14="http://schemas.microsoft.com/office/powerpoint/2010/main" val="169569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2388</Words>
  <Application>Microsoft Office PowerPoint</Application>
  <PresentationFormat>Widescreen</PresentationFormat>
  <Paragraphs>180</Paragraphs>
  <Slides>9</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Söhne</vt:lpstr>
      <vt:lpstr>Office Theme</vt:lpstr>
      <vt:lpstr>Data Driven Culture</vt:lpstr>
      <vt:lpstr>Definition of Data-Driven Culture</vt:lpstr>
      <vt:lpstr>Characteristics of a Data-Driven Culture</vt:lpstr>
      <vt:lpstr>Benefits of a Data-Driven Culture</vt:lpstr>
      <vt:lpstr>Navigating Data Transformation: From Analytics to Deployment</vt:lpstr>
      <vt:lpstr>Challenges of Establishing a Data-Driven Culture</vt:lpstr>
      <vt:lpstr>Overcoming Challenges</vt:lpstr>
      <vt:lpstr>Opportunities in a Data-Driven Culture</vt:lpstr>
      <vt:lpstr>Thanks for your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Driven Culture</dc:title>
  <dc:creator>Abed Bakkour</dc:creator>
  <cp:lastModifiedBy>Abed Bakkour</cp:lastModifiedBy>
  <cp:revision>1</cp:revision>
  <dcterms:created xsi:type="dcterms:W3CDTF">2023-11-13T15:55:52Z</dcterms:created>
  <dcterms:modified xsi:type="dcterms:W3CDTF">2023-11-13T19:06:48Z</dcterms:modified>
</cp:coreProperties>
</file>